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7" r:id="rId4"/>
    <p:sldId id="258" r:id="rId5"/>
    <p:sldId id="259" r:id="rId6"/>
    <p:sldId id="260" r:id="rId7"/>
    <p:sldId id="261" r:id="rId8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09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image" Target="../media/image2.png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2.xml"/><Relationship Id="rId7" Type="http://schemas.openxmlformats.org/officeDocument/2006/relationships/image" Target="../media/image5.png"/><Relationship Id="rId6" Type="http://schemas.openxmlformats.org/officeDocument/2006/relationships/tags" Target="../tags/tag81.xml"/><Relationship Id="rId5" Type="http://schemas.openxmlformats.org/officeDocument/2006/relationships/image" Target="../media/image4.png"/><Relationship Id="rId4" Type="http://schemas.openxmlformats.org/officeDocument/2006/relationships/tags" Target="../tags/tag80.xml"/><Relationship Id="rId3" Type="http://schemas.openxmlformats.org/officeDocument/2006/relationships/image" Target="../media/image3.png"/><Relationship Id="rId2" Type="http://schemas.openxmlformats.org/officeDocument/2006/relationships/tags" Target="../tags/tag79.xml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21.xml"/><Relationship Id="rId7" Type="http://schemas.openxmlformats.org/officeDocument/2006/relationships/image" Target="../media/image8.png"/><Relationship Id="rId6" Type="http://schemas.openxmlformats.org/officeDocument/2006/relationships/tags" Target="../tags/tag120.xml"/><Relationship Id="rId5" Type="http://schemas.openxmlformats.org/officeDocument/2006/relationships/image" Target="../media/image7.png"/><Relationship Id="rId4" Type="http://schemas.openxmlformats.org/officeDocument/2006/relationships/tags" Target="../tags/tag119.xml"/><Relationship Id="rId3" Type="http://schemas.openxmlformats.org/officeDocument/2006/relationships/image" Target="../media/image3.png"/><Relationship Id="rId2" Type="http://schemas.openxmlformats.org/officeDocument/2006/relationships/tags" Target="../tags/tag118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G:/美工/2-日常作品/220218（ppt）/主题模板/X15-夜间读书/VCG211429058408-[封面].pngVCG211429058408-[封面]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13789" t="3009" r="4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4860000" y="1044000"/>
            <a:ext cx="6231600" cy="1274400"/>
          </a:xfrm>
          <a:effectLst>
            <a:outerShdw dist="101600" dir="5400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ctr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6152400" y="2674800"/>
            <a:ext cx="3646800" cy="54000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4800000" scaled="0"/>
          </a:gradFill>
          <a:ln w="50800">
            <a:solidFill>
              <a:schemeClr val="tx1">
                <a:alpha val="70000"/>
              </a:schemeClr>
            </a:solidFill>
          </a:ln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VCG211429058408-[目录]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1364" r="1667"/>
          <a:stretch>
            <a:fillRect/>
          </a:stretch>
        </p:blipFill>
        <p:spPr>
          <a:xfrm>
            <a:off x="0" y="571500"/>
            <a:ext cx="12192000" cy="6286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16000" y="835200"/>
            <a:ext cx="1105200" cy="2286000"/>
          </a:xfrm>
        </p:spPr>
        <p:txBody>
          <a:bodyPr vert="eaVert" wrap="square" lIns="90000" tIns="46800" rIns="90000" bIns="46800" anchor="t">
            <a:normAutofit/>
          </a:bodyPr>
          <a:lstStyle>
            <a:lvl1pPr>
              <a:defRPr sz="6000" b="0"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VCG211429058408-[章节]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21169" t="32627" r="11035" b="17903"/>
          <a:stretch>
            <a:fillRect/>
          </a:stretch>
        </p:blipFill>
        <p:spPr>
          <a:xfrm>
            <a:off x="0" y="2409825"/>
            <a:ext cx="12192000" cy="4448175"/>
          </a:xfrm>
          <a:prstGeom prst="rect">
            <a:avLst/>
          </a:prstGeom>
        </p:spPr>
      </p:pic>
      <p:pic>
        <p:nvPicPr>
          <p:cNvPr id="9" name="图片 8" descr="G:\美工\2-日常作品\220218（ppt）\主题模板\X15-夜间读书\4x\22资源-1@41x.png22资源-1@41x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700" t="-1644" b="8755"/>
          <a:stretch>
            <a:fillRect/>
          </a:stretch>
        </p:blipFill>
        <p:spPr>
          <a:xfrm flipH="1">
            <a:off x="9489440" y="5349240"/>
            <a:ext cx="2702560" cy="1508760"/>
          </a:xfrm>
          <a:prstGeom prst="rect">
            <a:avLst/>
          </a:prstGeom>
        </p:spPr>
      </p:pic>
      <p:pic>
        <p:nvPicPr>
          <p:cNvPr id="10" name="图片 9" descr="VCG211429058408-[章节2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8507" t="16675" r="54695" b="6163"/>
          <a:stretch>
            <a:fillRect/>
          </a:stretch>
        </p:blipFill>
        <p:spPr>
          <a:xfrm>
            <a:off x="0" y="895350"/>
            <a:ext cx="5383530" cy="5644515"/>
          </a:xfrm>
          <a:prstGeom prst="rect">
            <a:avLst/>
          </a:prstGeom>
          <a:effectLst>
            <a:outerShdw blurRad="38100" dist="38100" dir="5400000" algn="t" rotWithShape="0">
              <a:schemeClr val="accent1">
                <a:alpha val="40000"/>
              </a:schemeClr>
            </a:outerShdw>
          </a:effectLst>
        </p:spPr>
      </p:pic>
      <p:pic>
        <p:nvPicPr>
          <p:cNvPr id="11" name="图片 10" descr="一角资源 1@4x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61310" y="4572000"/>
            <a:ext cx="2080260" cy="2098040"/>
          </a:xfrm>
          <a:prstGeom prst="rect">
            <a:avLst/>
          </a:prstGeom>
          <a:effectLst>
            <a:outerShdw blurRad="25400" dist="38100" dir="5400000" sx="99000" sy="99000" algn="t" rotWithShape="0">
              <a:schemeClr val="accent1">
                <a:alpha val="40000"/>
              </a:scheme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5383530" y="572400"/>
            <a:ext cx="5200470" cy="2242800"/>
          </a:xfrm>
          <a:effectLst>
            <a:outerShdw dist="101600" dir="5400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r">
              <a:defRPr sz="6000" spc="400" baseline="0"/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5383530" y="2966400"/>
            <a:ext cx="5200470" cy="1501200"/>
          </a:xfrm>
        </p:spPr>
        <p:txBody>
          <a:bodyPr wrap="none" lIns="90000" tIns="46800" rIns="90000" bIns="46800" anchor="t">
            <a:normAutofit/>
          </a:bodyPr>
          <a:lstStyle>
            <a:lvl1pPr marL="0" indent="0" algn="r">
              <a:buNone/>
              <a:defRPr sz="5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VCG211429058408-[章节]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15396" t="33268" r="10417" b="15338"/>
          <a:stretch>
            <a:fillRect/>
          </a:stretch>
        </p:blipFill>
        <p:spPr>
          <a:xfrm flipH="1">
            <a:off x="0" y="2634615"/>
            <a:ext cx="12192000" cy="4223385"/>
          </a:xfrm>
          <a:prstGeom prst="rect">
            <a:avLst/>
          </a:prstGeom>
        </p:spPr>
      </p:pic>
      <p:pic>
        <p:nvPicPr>
          <p:cNvPr id="8" name="图片 7" descr="G:\美工\2-日常作品\220218（ppt）\主题模板\X15-夜间读书\10资源-4@4x.png10资源-4@4x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r="-948"/>
          <a:stretch>
            <a:fillRect/>
          </a:stretch>
        </p:blipFill>
        <p:spPr>
          <a:xfrm flipH="1">
            <a:off x="6141176" y="1123950"/>
            <a:ext cx="6050824" cy="5054917"/>
          </a:xfrm>
          <a:prstGeom prst="rect">
            <a:avLst/>
          </a:prstGeom>
        </p:spPr>
      </p:pic>
      <p:pic>
        <p:nvPicPr>
          <p:cNvPr id="9" name="图片 8" descr="G:\美工\2-日常作品\220218（ppt）\主题模板\X15-夜间读书\4x\10资源-5@4x.png10资源-5@4x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39" r="39"/>
          <a:stretch>
            <a:fillRect/>
          </a:stretch>
        </p:blipFill>
        <p:spPr>
          <a:xfrm>
            <a:off x="7307580" y="990600"/>
            <a:ext cx="761365" cy="754380"/>
          </a:xfrm>
          <a:prstGeom prst="rect">
            <a:avLst/>
          </a:prstGeom>
        </p:spPr>
      </p:pic>
      <p:pic>
        <p:nvPicPr>
          <p:cNvPr id="11" name="图片 10" descr="G:\美工\2-日常作品\220218（ppt）\主题模板\X15-夜间读书\4x\22资源-1@41x.png22资源-1@41x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 l="700" t="-1644" b="8755"/>
          <a:stretch>
            <a:fillRect/>
          </a:stretch>
        </p:blipFill>
        <p:spPr>
          <a:xfrm>
            <a:off x="0" y="5349240"/>
            <a:ext cx="2702560" cy="1508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126800" y="525600"/>
            <a:ext cx="4885200" cy="2242800"/>
          </a:xfrm>
          <a:effectLst>
            <a:outerShdw dist="101600" dir="5400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1198800" y="3085200"/>
            <a:ext cx="3646800" cy="54000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4800000" scaled="0"/>
          </a:gradFill>
          <a:ln w="50800">
            <a:solidFill>
              <a:schemeClr val="tx1">
                <a:alpha val="70000"/>
              </a:schemeClr>
            </a:solidFill>
          </a:ln>
        </p:spPr>
        <p:txBody>
          <a:bodyPr wrap="square" lIns="90000" tIns="46800" rIns="90000" bIns="4680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3.xml"/><Relationship Id="rId18" Type="http://schemas.openxmlformats.org/officeDocument/2006/relationships/tags" Target="../tags/tag132.xml"/><Relationship Id="rId17" Type="http://schemas.openxmlformats.org/officeDocument/2006/relationships/tags" Target="../tags/tag131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image" Target="../media/image9.png"/><Relationship Id="rId12" Type="http://schemas.openxmlformats.org/officeDocument/2006/relationships/tags" Target="../tags/tag12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429058408-[章节]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20000"/>
          </a:blip>
          <a:srcRect b="37656"/>
          <a:stretch>
            <a:fillRect/>
          </a:stretch>
        </p:blipFill>
        <p:spPr>
          <a:xfrm flipH="1">
            <a:off x="0" y="3057525"/>
            <a:ext cx="12192000" cy="380047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image" Target="../media/image17.jpeg"/><Relationship Id="rId1" Type="http://schemas.openxmlformats.org/officeDocument/2006/relationships/tags" Target="../tags/tag19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image" Target="../media/image18.jpeg"/><Relationship Id="rId1" Type="http://schemas.openxmlformats.org/officeDocument/2006/relationships/tags" Target="../tags/tag20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tags" Target="../tags/tag13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image" Target="../media/image10.jpeg"/><Relationship Id="rId1" Type="http://schemas.openxmlformats.org/officeDocument/2006/relationships/tags" Target="../tags/tag15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11.jpeg"/><Relationship Id="rId1" Type="http://schemas.openxmlformats.org/officeDocument/2006/relationships/tags" Target="../tags/tag15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image" Target="../media/image13.jpeg"/><Relationship Id="rId4" Type="http://schemas.openxmlformats.org/officeDocument/2006/relationships/tags" Target="../tags/tag167.xml"/><Relationship Id="rId3" Type="http://schemas.openxmlformats.org/officeDocument/2006/relationships/image" Target="../media/image12.jpeg"/><Relationship Id="rId2" Type="http://schemas.openxmlformats.org/officeDocument/2006/relationships/tags" Target="../tags/tag16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image" Target="../media/image14.jpeg"/><Relationship Id="rId2" Type="http://schemas.openxmlformats.org/officeDocument/2006/relationships/tags" Target="../tags/tag178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5.xml"/><Relationship Id="rId1" Type="http://schemas.openxmlformats.org/officeDocument/2006/relationships/tags" Target="../tags/tag17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image" Target="../media/image15.jpeg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5.xml"/><Relationship Id="rId11" Type="http://schemas.openxmlformats.org/officeDocument/2006/relationships/image" Target="../media/image16.jpeg"/><Relationship Id="rId10" Type="http://schemas.openxmlformats.org/officeDocument/2006/relationships/tags" Target="../tags/tag194.xml"/><Relationship Id="rId1" Type="http://schemas.openxmlformats.org/officeDocument/2006/relationships/tags" Target="../tags/tag1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860290" y="1043940"/>
            <a:ext cx="7006590" cy="2534285"/>
          </a:xfrm>
        </p:spPr>
        <p:txBody>
          <a:bodyPr>
            <a:normAutofit/>
          </a:bodyPr>
          <a:lstStyle/>
          <a:p>
            <a:r>
              <a:rPr lang="zh-CN" altLang="en-US" dirty="0"/>
              <a:t>自然吸气与涡轮增压的区别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383530" y="572400"/>
            <a:ext cx="5200470" cy="2242800"/>
          </a:xfrm>
        </p:spPr>
        <p:txBody>
          <a:bodyPr/>
          <a:lstStyle/>
          <a:p>
            <a:r>
              <a:rPr lang="zh-CN" altLang="en-US" dirty="0"/>
              <a:t>选择建议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383530" y="2966400"/>
            <a:ext cx="5200470" cy="1501200"/>
          </a:xfrm>
        </p:spPr>
        <p:txBody>
          <a:bodyPr/>
          <a:lstStyle/>
          <a:p>
            <a:r>
              <a:rPr lang="en-US" altLang="zh-CN" dirty="0"/>
              <a:t>PART THREE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/data/temp/3b733ab4-b155-11ef-b851-b6e7d0f90d95.jpg@base@tag=imgScale&amp;m=1&amp;w=2435&amp;h=1474&amp;q=953b733ab4-b155-11ef-b851-b6e7d0f90d9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496" b="4672"/>
          <a:stretch>
            <a:fillRect/>
          </a:stretch>
        </p:blipFill>
        <p:spPr>
          <a:xfrm>
            <a:off x="0" y="0"/>
            <a:ext cx="8774430" cy="5311775"/>
          </a:xfrm>
          <a:custGeom>
            <a:avLst/>
            <a:gdLst>
              <a:gd name="connsiteX0" fmla="*/ 8148319 w 9708514"/>
              <a:gd name="connsiteY0" fmla="*/ 0 h 5876925"/>
              <a:gd name="connsiteX1" fmla="*/ 9708514 w 9708514"/>
              <a:gd name="connsiteY1" fmla="*/ 0 h 5876925"/>
              <a:gd name="connsiteX2" fmla="*/ 9708514 w 9708514"/>
              <a:gd name="connsiteY2" fmla="*/ 1470025 h 5876925"/>
              <a:gd name="connsiteX3" fmla="*/ 8928734 w 9708514"/>
              <a:gd name="connsiteY3" fmla="*/ 2249805 h 5876925"/>
              <a:gd name="connsiteX4" fmla="*/ 8148319 w 9708514"/>
              <a:gd name="connsiteY4" fmla="*/ 1470025 h 5876925"/>
              <a:gd name="connsiteX5" fmla="*/ 6529069 w 9708514"/>
              <a:gd name="connsiteY5" fmla="*/ 0 h 5876925"/>
              <a:gd name="connsiteX6" fmla="*/ 8089264 w 9708514"/>
              <a:gd name="connsiteY6" fmla="*/ 0 h 5876925"/>
              <a:gd name="connsiteX7" fmla="*/ 8089264 w 9708514"/>
              <a:gd name="connsiteY7" fmla="*/ 2303145 h 5876925"/>
              <a:gd name="connsiteX8" fmla="*/ 7309484 w 9708514"/>
              <a:gd name="connsiteY8" fmla="*/ 3082925 h 5876925"/>
              <a:gd name="connsiteX9" fmla="*/ 6529069 w 9708514"/>
              <a:gd name="connsiteY9" fmla="*/ 2303145 h 5876925"/>
              <a:gd name="connsiteX10" fmla="*/ 4909819 w 9708514"/>
              <a:gd name="connsiteY10" fmla="*/ 0 h 5876925"/>
              <a:gd name="connsiteX11" fmla="*/ 6470014 w 9708514"/>
              <a:gd name="connsiteY11" fmla="*/ 0 h 5876925"/>
              <a:gd name="connsiteX12" fmla="*/ 6470014 w 9708514"/>
              <a:gd name="connsiteY12" fmla="*/ 3298190 h 5876925"/>
              <a:gd name="connsiteX13" fmla="*/ 5690234 w 9708514"/>
              <a:gd name="connsiteY13" fmla="*/ 4077970 h 5876925"/>
              <a:gd name="connsiteX14" fmla="*/ 4909819 w 9708514"/>
              <a:gd name="connsiteY14" fmla="*/ 3298190 h 5876925"/>
              <a:gd name="connsiteX15" fmla="*/ 3290570 w 9708514"/>
              <a:gd name="connsiteY15" fmla="*/ 0 h 5876925"/>
              <a:gd name="connsiteX16" fmla="*/ 4850764 w 9708514"/>
              <a:gd name="connsiteY16" fmla="*/ 0 h 5876925"/>
              <a:gd name="connsiteX17" fmla="*/ 4850764 w 9708514"/>
              <a:gd name="connsiteY17" fmla="*/ 4404995 h 5876925"/>
              <a:gd name="connsiteX18" fmla="*/ 4070985 w 9708514"/>
              <a:gd name="connsiteY18" fmla="*/ 5184775 h 5876925"/>
              <a:gd name="connsiteX19" fmla="*/ 3290570 w 9708514"/>
              <a:gd name="connsiteY19" fmla="*/ 4404995 h 5876925"/>
              <a:gd name="connsiteX20" fmla="*/ 1630044 w 9708514"/>
              <a:gd name="connsiteY20" fmla="*/ 0 h 5876925"/>
              <a:gd name="connsiteX21" fmla="*/ 3231514 w 9708514"/>
              <a:gd name="connsiteY21" fmla="*/ 0 h 5876925"/>
              <a:gd name="connsiteX22" fmla="*/ 3231514 w 9708514"/>
              <a:gd name="connsiteY22" fmla="*/ 16510 h 5876925"/>
              <a:gd name="connsiteX23" fmla="*/ 3231514 w 9708514"/>
              <a:gd name="connsiteY23" fmla="*/ 5076190 h 5876925"/>
              <a:gd name="connsiteX24" fmla="*/ 2430780 w 9708514"/>
              <a:gd name="connsiteY24" fmla="*/ 5876925 h 5876925"/>
              <a:gd name="connsiteX25" fmla="*/ 1630044 w 9708514"/>
              <a:gd name="connsiteY25" fmla="*/ 5076190 h 5876925"/>
              <a:gd name="connsiteX26" fmla="*/ 1630044 w 9708514"/>
              <a:gd name="connsiteY26" fmla="*/ 16510 h 5876925"/>
              <a:gd name="connsiteX27" fmla="*/ 0 w 9708514"/>
              <a:gd name="connsiteY27" fmla="*/ 0 h 5876925"/>
              <a:gd name="connsiteX28" fmla="*/ 1570990 w 9708514"/>
              <a:gd name="connsiteY28" fmla="*/ 0 h 5876925"/>
              <a:gd name="connsiteX29" fmla="*/ 1570990 w 9708514"/>
              <a:gd name="connsiteY29" fmla="*/ 1270 h 5876925"/>
              <a:gd name="connsiteX30" fmla="*/ 1570990 w 9708514"/>
              <a:gd name="connsiteY30" fmla="*/ 3039745 h 5876925"/>
              <a:gd name="connsiteX31" fmla="*/ 785494 w 9708514"/>
              <a:gd name="connsiteY31" fmla="*/ 3825240 h 5876925"/>
              <a:gd name="connsiteX32" fmla="*/ 15963 w 9708514"/>
              <a:gd name="connsiteY32" fmla="*/ 3198018 h 5876925"/>
              <a:gd name="connsiteX33" fmla="*/ 0 w 9708514"/>
              <a:gd name="connsiteY33" fmla="*/ 3039747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708514" h="5876925">
                <a:moveTo>
                  <a:pt x="8148319" y="0"/>
                </a:moveTo>
                <a:lnTo>
                  <a:pt x="9708514" y="0"/>
                </a:lnTo>
                <a:lnTo>
                  <a:pt x="9708514" y="1470025"/>
                </a:lnTo>
                <a:cubicBezTo>
                  <a:pt x="9708514" y="1900555"/>
                  <a:pt x="9359264" y="2249805"/>
                  <a:pt x="8928734" y="2249805"/>
                </a:cubicBezTo>
                <a:cubicBezTo>
                  <a:pt x="8497569" y="2249805"/>
                  <a:pt x="8148319" y="1900555"/>
                  <a:pt x="8148319" y="1470025"/>
                </a:cubicBezTo>
                <a:close/>
                <a:moveTo>
                  <a:pt x="6529069" y="0"/>
                </a:moveTo>
                <a:lnTo>
                  <a:pt x="8089264" y="0"/>
                </a:lnTo>
                <a:lnTo>
                  <a:pt x="8089264" y="2303145"/>
                </a:lnTo>
                <a:cubicBezTo>
                  <a:pt x="8089264" y="2733675"/>
                  <a:pt x="7740014" y="3082925"/>
                  <a:pt x="7309484" y="3082925"/>
                </a:cubicBezTo>
                <a:cubicBezTo>
                  <a:pt x="6878319" y="3082925"/>
                  <a:pt x="6529069" y="2733675"/>
                  <a:pt x="6529069" y="2303145"/>
                </a:cubicBezTo>
                <a:close/>
                <a:moveTo>
                  <a:pt x="4909819" y="0"/>
                </a:moveTo>
                <a:lnTo>
                  <a:pt x="6470014" y="0"/>
                </a:lnTo>
                <a:lnTo>
                  <a:pt x="6470014" y="3298190"/>
                </a:lnTo>
                <a:cubicBezTo>
                  <a:pt x="6470014" y="3728720"/>
                  <a:pt x="6120764" y="4077970"/>
                  <a:pt x="5690234" y="4077970"/>
                </a:cubicBezTo>
                <a:cubicBezTo>
                  <a:pt x="5259069" y="4077970"/>
                  <a:pt x="4909819" y="3728720"/>
                  <a:pt x="4909819" y="3298190"/>
                </a:cubicBezTo>
                <a:close/>
                <a:moveTo>
                  <a:pt x="3290570" y="0"/>
                </a:moveTo>
                <a:lnTo>
                  <a:pt x="4850764" y="0"/>
                </a:lnTo>
                <a:lnTo>
                  <a:pt x="4850764" y="4404995"/>
                </a:lnTo>
                <a:cubicBezTo>
                  <a:pt x="4850764" y="4835525"/>
                  <a:pt x="4501514" y="5184775"/>
                  <a:pt x="4070985" y="5184775"/>
                </a:cubicBezTo>
                <a:cubicBezTo>
                  <a:pt x="3639820" y="5184775"/>
                  <a:pt x="3290570" y="4835525"/>
                  <a:pt x="3290570" y="4404995"/>
                </a:cubicBezTo>
                <a:close/>
                <a:moveTo>
                  <a:pt x="1630044" y="0"/>
                </a:moveTo>
                <a:lnTo>
                  <a:pt x="3231514" y="0"/>
                </a:lnTo>
                <a:lnTo>
                  <a:pt x="3231514" y="16510"/>
                </a:lnTo>
                <a:lnTo>
                  <a:pt x="3231514" y="5076190"/>
                </a:lnTo>
                <a:cubicBezTo>
                  <a:pt x="3231514" y="5518150"/>
                  <a:pt x="2872740" y="5876925"/>
                  <a:pt x="2430780" y="5876925"/>
                </a:cubicBezTo>
                <a:cubicBezTo>
                  <a:pt x="1988819" y="5876925"/>
                  <a:pt x="1630044" y="5518150"/>
                  <a:pt x="1630044" y="5076190"/>
                </a:cubicBezTo>
                <a:lnTo>
                  <a:pt x="1630044" y="16510"/>
                </a:lnTo>
                <a:close/>
                <a:moveTo>
                  <a:pt x="0" y="0"/>
                </a:moveTo>
                <a:lnTo>
                  <a:pt x="1570990" y="0"/>
                </a:lnTo>
                <a:lnTo>
                  <a:pt x="1570990" y="1270"/>
                </a:lnTo>
                <a:lnTo>
                  <a:pt x="1570990" y="3039745"/>
                </a:lnTo>
                <a:cubicBezTo>
                  <a:pt x="1570990" y="3473450"/>
                  <a:pt x="1219200" y="3825240"/>
                  <a:pt x="785494" y="3825240"/>
                </a:cubicBezTo>
                <a:cubicBezTo>
                  <a:pt x="406003" y="3825240"/>
                  <a:pt x="89228" y="3555901"/>
                  <a:pt x="15963" y="3198018"/>
                </a:cubicBezTo>
                <a:lnTo>
                  <a:pt x="0" y="3039747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13" name="标题 1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19174" y="2817495"/>
            <a:ext cx="5040000" cy="1045210"/>
          </a:xfrm>
        </p:spPr>
        <p:txBody>
          <a:bodyPr anchor="b">
            <a:normAutofit/>
          </a:bodyPr>
          <a:lstStyle/>
          <a:p>
            <a:pPr algn="l"/>
            <a:r>
              <a:rPr lang="zh-CN" altLang="en-US" sz="4000" dirty="0"/>
              <a:t>根据需求选择</a:t>
            </a:r>
            <a:endParaRPr lang="zh-CN" altLang="en-US" sz="4000" dirty="0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119173" y="4150214"/>
            <a:ext cx="5040641" cy="24109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消费者应根据自身驾驶习惯、行驶环境和预算来决定选择涡轮增压还是自然吸气发动机。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/data/temp/3b7e1ab5-b155-11ef-ba1d-a2296024183e.jpg@base@tag=imgScale&amp;m=1&amp;w=1790&amp;h=1904&amp;q=953b7e1ab5-b155-11ef-ba1d-a2296024183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800" b="1800"/>
          <a:stretch>
            <a:fillRect/>
          </a:stretch>
        </p:blipFill>
        <p:spPr>
          <a:xfrm>
            <a:off x="635" y="-6985"/>
            <a:ext cx="6448686" cy="6858000"/>
          </a:xfrm>
          <a:custGeom>
            <a:avLst/>
            <a:gdLst>
              <a:gd name="connsiteX0" fmla="*/ 2202905 w 6448686"/>
              <a:gd name="connsiteY0" fmla="*/ 4824730 h 6858000"/>
              <a:gd name="connsiteX1" fmla="*/ 4035589 w 6448686"/>
              <a:gd name="connsiteY1" fmla="*/ 6657340 h 6858000"/>
              <a:gd name="connsiteX2" fmla="*/ 3834305 w 6448686"/>
              <a:gd name="connsiteY2" fmla="*/ 6858000 h 6858000"/>
              <a:gd name="connsiteX3" fmla="*/ 570253 w 6448686"/>
              <a:gd name="connsiteY3" fmla="*/ 6858000 h 6858000"/>
              <a:gd name="connsiteX4" fmla="*/ 369585 w 6448686"/>
              <a:gd name="connsiteY4" fmla="*/ 6657340 h 6858000"/>
              <a:gd name="connsiteX5" fmla="*/ 189238 w 6448686"/>
              <a:gd name="connsiteY5" fmla="*/ 2811145 h 6858000"/>
              <a:gd name="connsiteX6" fmla="*/ 2021922 w 6448686"/>
              <a:gd name="connsiteY6" fmla="*/ 4643755 h 6858000"/>
              <a:gd name="connsiteX7" fmla="*/ 188603 w 6448686"/>
              <a:gd name="connsiteY7" fmla="*/ 6476365 h 6858000"/>
              <a:gd name="connsiteX8" fmla="*/ 0 w 6448686"/>
              <a:gd name="connsiteY8" fmla="*/ 6287770 h 6858000"/>
              <a:gd name="connsiteX9" fmla="*/ 0 w 6448686"/>
              <a:gd name="connsiteY9" fmla="*/ 3000375 h 6858000"/>
              <a:gd name="connsiteX10" fmla="*/ 3163063 w 6448686"/>
              <a:gd name="connsiteY10" fmla="*/ 1806575 h 6858000"/>
              <a:gd name="connsiteX11" fmla="*/ 4995747 w 6448686"/>
              <a:gd name="connsiteY11" fmla="*/ 3639185 h 6858000"/>
              <a:gd name="connsiteX12" fmla="*/ 3162428 w 6448686"/>
              <a:gd name="connsiteY12" fmla="*/ 5471795 h 6858000"/>
              <a:gd name="connsiteX13" fmla="*/ 1329744 w 6448686"/>
              <a:gd name="connsiteY13" fmla="*/ 3639185 h 6858000"/>
              <a:gd name="connsiteX14" fmla="*/ 3897153 w 6448686"/>
              <a:gd name="connsiteY14" fmla="*/ 0 h 6858000"/>
              <a:gd name="connsiteX15" fmla="*/ 5334851 w 6448686"/>
              <a:gd name="connsiteY15" fmla="*/ 0 h 6858000"/>
              <a:gd name="connsiteX16" fmla="*/ 6448686 w 6448686"/>
              <a:gd name="connsiteY16" fmla="*/ 1113790 h 6858000"/>
              <a:gd name="connsiteX17" fmla="*/ 4616002 w 6448686"/>
              <a:gd name="connsiteY17" fmla="*/ 2946400 h 6858000"/>
              <a:gd name="connsiteX18" fmla="*/ 2783318 w 6448686"/>
              <a:gd name="connsiteY18" fmla="*/ 1113790 h 6858000"/>
              <a:gd name="connsiteX19" fmla="*/ 1668848 w 6448686"/>
              <a:gd name="connsiteY19" fmla="*/ 0 h 6858000"/>
              <a:gd name="connsiteX20" fmla="*/ 3495182 w 6448686"/>
              <a:gd name="connsiteY20" fmla="*/ 0 h 6858000"/>
              <a:gd name="connsiteX21" fmla="*/ 2582015 w 6448686"/>
              <a:gd name="connsiteY21" fmla="*/ 913130 h 6858000"/>
              <a:gd name="connsiteX22" fmla="*/ 942378 w 6448686"/>
              <a:gd name="connsiteY22" fmla="*/ 0 h 6858000"/>
              <a:gd name="connsiteX23" fmla="*/ 1356415 w 6448686"/>
              <a:gd name="connsiteY23" fmla="*/ 0 h 6858000"/>
              <a:gd name="connsiteX24" fmla="*/ 2982081 w 6448686"/>
              <a:gd name="connsiteY24" fmla="*/ 1625600 h 6858000"/>
              <a:gd name="connsiteX25" fmla="*/ 1148762 w 6448686"/>
              <a:gd name="connsiteY25" fmla="*/ 3458210 h 6858000"/>
              <a:gd name="connsiteX26" fmla="*/ 0 w 6448686"/>
              <a:gd name="connsiteY26" fmla="*/ 2309495 h 6858000"/>
              <a:gd name="connsiteX27" fmla="*/ 0 w 6448686"/>
              <a:gd name="connsiteY27" fmla="*/ 942340 h 6858000"/>
              <a:gd name="connsiteX28" fmla="*/ 0 w 6448686"/>
              <a:gd name="connsiteY28" fmla="*/ 0 h 6858000"/>
              <a:gd name="connsiteX29" fmla="*/ 578509 w 6448686"/>
              <a:gd name="connsiteY29" fmla="*/ 0 h 6858000"/>
              <a:gd name="connsiteX30" fmla="*/ 0 w 6448686"/>
              <a:gd name="connsiteY30" fmla="*/ 5784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48686" h="6858000">
                <a:moveTo>
                  <a:pt x="2202905" y="4824730"/>
                </a:moveTo>
                <a:lnTo>
                  <a:pt x="4035589" y="6657340"/>
                </a:lnTo>
                <a:lnTo>
                  <a:pt x="3834305" y="6858000"/>
                </a:lnTo>
                <a:lnTo>
                  <a:pt x="570253" y="6858000"/>
                </a:lnTo>
                <a:lnTo>
                  <a:pt x="369585" y="6657340"/>
                </a:lnTo>
                <a:close/>
                <a:moveTo>
                  <a:pt x="189238" y="2811145"/>
                </a:moveTo>
                <a:lnTo>
                  <a:pt x="2021922" y="4643755"/>
                </a:lnTo>
                <a:lnTo>
                  <a:pt x="188603" y="6476365"/>
                </a:lnTo>
                <a:lnTo>
                  <a:pt x="0" y="6287770"/>
                </a:lnTo>
                <a:lnTo>
                  <a:pt x="0" y="3000375"/>
                </a:lnTo>
                <a:close/>
                <a:moveTo>
                  <a:pt x="3163063" y="1806575"/>
                </a:moveTo>
                <a:lnTo>
                  <a:pt x="4995747" y="3639185"/>
                </a:lnTo>
                <a:lnTo>
                  <a:pt x="3162428" y="5471795"/>
                </a:lnTo>
                <a:lnTo>
                  <a:pt x="1329744" y="3639185"/>
                </a:lnTo>
                <a:close/>
                <a:moveTo>
                  <a:pt x="3897153" y="0"/>
                </a:moveTo>
                <a:lnTo>
                  <a:pt x="5334851" y="0"/>
                </a:lnTo>
                <a:lnTo>
                  <a:pt x="6448686" y="1113790"/>
                </a:lnTo>
                <a:lnTo>
                  <a:pt x="4616002" y="2946400"/>
                </a:lnTo>
                <a:lnTo>
                  <a:pt x="2783318" y="1113790"/>
                </a:lnTo>
                <a:close/>
                <a:moveTo>
                  <a:pt x="1668848" y="0"/>
                </a:moveTo>
                <a:lnTo>
                  <a:pt x="3495182" y="0"/>
                </a:lnTo>
                <a:lnTo>
                  <a:pt x="2582015" y="913130"/>
                </a:lnTo>
                <a:close/>
                <a:moveTo>
                  <a:pt x="942378" y="0"/>
                </a:moveTo>
                <a:lnTo>
                  <a:pt x="1356415" y="0"/>
                </a:lnTo>
                <a:lnTo>
                  <a:pt x="2982081" y="1625600"/>
                </a:lnTo>
                <a:lnTo>
                  <a:pt x="1148762" y="3458210"/>
                </a:lnTo>
                <a:lnTo>
                  <a:pt x="0" y="2309495"/>
                </a:lnTo>
                <a:lnTo>
                  <a:pt x="0" y="942340"/>
                </a:lnTo>
                <a:close/>
                <a:moveTo>
                  <a:pt x="0" y="0"/>
                </a:moveTo>
                <a:lnTo>
                  <a:pt x="578509" y="0"/>
                </a:lnTo>
                <a:lnTo>
                  <a:pt x="0" y="578485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7" name="标题 1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410960" y="1734185"/>
            <a:ext cx="4733290" cy="720090"/>
          </a:xfrm>
        </p:spPr>
        <p:txBody>
          <a:bodyPr/>
          <a:lstStyle/>
          <a:p>
            <a:r>
              <a:rPr lang="zh-CN" altLang="en-US" sz="3600"/>
              <a:t>技术发展趋势</a:t>
            </a:r>
            <a:endParaRPr lang="zh-CN" altLang="en-US" sz="3600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396355" y="2718848"/>
            <a:ext cx="4748530" cy="33227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两种技术各有优势，将继续并存发展，消费者应关注新技术的应用。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26800" y="525600"/>
            <a:ext cx="4885200" cy="2242800"/>
          </a:xfrm>
        </p:spPr>
        <p:txBody>
          <a:bodyPr/>
          <a:lstStyle/>
          <a:p>
            <a:r>
              <a:rPr lang="en-US" altLang="zh-CN" dirty="0"/>
              <a:t>谢谢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000" y="835200"/>
            <a:ext cx="1105200" cy="2286000"/>
          </a:xfrm>
        </p:spPr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" name="圆角矩形 3"/>
          <p:cNvSpPr/>
          <p:nvPr>
            <p:custDataLst>
              <p:tags r:id="rId2"/>
            </p:custDataLst>
          </p:nvPr>
        </p:nvSpPr>
        <p:spPr>
          <a:xfrm>
            <a:off x="3798570" y="796925"/>
            <a:ext cx="3370580" cy="1511935"/>
          </a:xfrm>
          <a:prstGeom prst="roundRect">
            <a:avLst/>
          </a:prstGeom>
          <a:solidFill>
            <a:srgbClr val="FFFFFF">
              <a:alpha val="94902"/>
            </a:srgb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序号"/>
          <p:cNvSpPr txBox="1"/>
          <p:nvPr>
            <p:custDataLst>
              <p:tags r:id="rId3"/>
            </p:custDataLst>
          </p:nvPr>
        </p:nvSpPr>
        <p:spPr>
          <a:xfrm>
            <a:off x="4165200" y="1069200"/>
            <a:ext cx="2703600" cy="460800"/>
          </a:xfrm>
          <a:prstGeom prst="rect">
            <a:avLst/>
          </a:prstGeom>
          <a:noFill/>
        </p:spPr>
        <p:txBody>
          <a:bodyPr wrap="none" lIns="90000" tIns="0" rIns="90000" bIns="0" rtlCol="0" anchor="b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accent2"/>
                </a:solidFill>
                <a:latin typeface="+mn-ea"/>
              </a:rPr>
              <a:t>01.</a:t>
            </a:r>
            <a:endParaRPr lang="en-US" sz="28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7" name="项标题"/>
          <p:cNvSpPr txBox="1"/>
          <p:nvPr>
            <p:custDataLst>
              <p:tags r:id="rId4"/>
            </p:custDataLst>
          </p:nvPr>
        </p:nvSpPr>
        <p:spPr>
          <a:xfrm>
            <a:off x="4165200" y="1533600"/>
            <a:ext cx="2703600" cy="46080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发动机类型概述</a:t>
            </a:r>
            <a:endParaRPr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圆角矩形 3"/>
          <p:cNvSpPr/>
          <p:nvPr>
            <p:custDataLst>
              <p:tags r:id="rId5"/>
            </p:custDataLst>
          </p:nvPr>
        </p:nvSpPr>
        <p:spPr>
          <a:xfrm>
            <a:off x="7433088" y="796925"/>
            <a:ext cx="3370580" cy="1511935"/>
          </a:xfrm>
          <a:prstGeom prst="roundRect">
            <a:avLst/>
          </a:prstGeom>
          <a:solidFill>
            <a:srgbClr val="FFFFFF">
              <a:alpha val="94902"/>
            </a:srgb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序号"/>
          <p:cNvSpPr txBox="1"/>
          <p:nvPr>
            <p:custDataLst>
              <p:tags r:id="rId6"/>
            </p:custDataLst>
          </p:nvPr>
        </p:nvSpPr>
        <p:spPr>
          <a:xfrm>
            <a:off x="7799718" y="1069200"/>
            <a:ext cx="2703600" cy="460800"/>
          </a:xfrm>
          <a:prstGeom prst="rect">
            <a:avLst/>
          </a:prstGeom>
          <a:noFill/>
        </p:spPr>
        <p:txBody>
          <a:bodyPr wrap="none" lIns="90000" tIns="0" rIns="90000" bIns="0" rtlCol="0" anchor="b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accent2"/>
                </a:solidFill>
                <a:latin typeface="+mn-ea"/>
              </a:rPr>
              <a:t>02.</a:t>
            </a:r>
            <a:endParaRPr lang="en-US" sz="28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0" name="项标题"/>
          <p:cNvSpPr txBox="1"/>
          <p:nvPr>
            <p:custDataLst>
              <p:tags r:id="rId7"/>
            </p:custDataLst>
          </p:nvPr>
        </p:nvSpPr>
        <p:spPr>
          <a:xfrm>
            <a:off x="7799718" y="1533600"/>
            <a:ext cx="2703600" cy="46080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优缺点对比</a:t>
            </a:r>
            <a:endParaRPr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圆角矩形 3"/>
          <p:cNvSpPr/>
          <p:nvPr>
            <p:custDataLst>
              <p:tags r:id="rId8"/>
            </p:custDataLst>
          </p:nvPr>
        </p:nvSpPr>
        <p:spPr>
          <a:xfrm>
            <a:off x="3798570" y="2636088"/>
            <a:ext cx="3370580" cy="1511935"/>
          </a:xfrm>
          <a:prstGeom prst="roundRect">
            <a:avLst/>
          </a:prstGeom>
          <a:solidFill>
            <a:srgbClr val="FFFFFF">
              <a:alpha val="94902"/>
            </a:srgb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序号"/>
          <p:cNvSpPr txBox="1"/>
          <p:nvPr>
            <p:custDataLst>
              <p:tags r:id="rId9"/>
            </p:custDataLst>
          </p:nvPr>
        </p:nvSpPr>
        <p:spPr>
          <a:xfrm>
            <a:off x="4165200" y="2908363"/>
            <a:ext cx="2703600" cy="460800"/>
          </a:xfrm>
          <a:prstGeom prst="rect">
            <a:avLst/>
          </a:prstGeom>
          <a:noFill/>
        </p:spPr>
        <p:txBody>
          <a:bodyPr wrap="none" lIns="90000" tIns="0" rIns="90000" bIns="0" rtlCol="0" anchor="b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accent2"/>
                </a:solidFill>
                <a:latin typeface="+mn-ea"/>
              </a:rPr>
              <a:t>03.</a:t>
            </a:r>
            <a:endParaRPr lang="en-US" sz="28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4" name="项标题"/>
          <p:cNvSpPr txBox="1"/>
          <p:nvPr>
            <p:custDataLst>
              <p:tags r:id="rId10"/>
            </p:custDataLst>
          </p:nvPr>
        </p:nvSpPr>
        <p:spPr>
          <a:xfrm>
            <a:off x="4165200" y="3372763"/>
            <a:ext cx="2703600" cy="46080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选择建议</a:t>
            </a:r>
            <a:endParaRPr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383530" y="572135"/>
            <a:ext cx="6276340" cy="2533015"/>
          </a:xfrm>
        </p:spPr>
        <p:txBody>
          <a:bodyPr/>
          <a:lstStyle/>
          <a:p>
            <a:r>
              <a:rPr lang="zh-CN" altLang="en-US" dirty="0"/>
              <a:t>发动机类型概述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383530" y="2966400"/>
            <a:ext cx="5200470" cy="1501200"/>
          </a:xfrm>
        </p:spPr>
        <p:txBody>
          <a:bodyPr/>
          <a:lstStyle/>
          <a:p>
            <a:r>
              <a:rPr lang="en-US" altLang="zh-CN" dirty="0"/>
              <a:t>PART ONE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3b53450e-b155-11ef-b615-be8d64b89935.jpg@base@tag=imgScale&amp;m=1&amp;w=3384&amp;h=952&amp;q=953b53450e-b155-11ef-b615-be8d64b8993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258" b="5017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000000"/>
                </a:solidFill>
              </a:rPr>
              <a:t>自然吸气发动机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527175" y="4785042"/>
            <a:ext cx="947293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自然吸气发动机利用大气压将空气引入，提供稳定且线性的动力输出，燃油经济性较好。</a:t>
            </a:r>
            <a:endParaRPr lang="zh-CN" altLang="en-US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7175" y="4325302"/>
            <a:ext cx="947420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工作原理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3a303cbc-b155-11ef-8205-7e6259ae2f71.jpg@base@tag=imgScale&amp;m=1&amp;w=1762&amp;h=1904&amp;q=953a303cbc-b155-11ef-8205-7e6259ae2f7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329" b="2329"/>
          <a:stretch>
            <a:fillRect/>
          </a:stretch>
        </p:blipFill>
        <p:spPr>
          <a:xfrm>
            <a:off x="5846445" y="0"/>
            <a:ext cx="6346825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5000"/>
              </a:schemeClr>
            </a:solidFill>
          </a:ln>
        </p:spPr>
      </p:pic>
      <p:sp>
        <p:nvSpPr>
          <p:cNvPr id="21" name="Rectangle 41735_#color-850&amp;1004"/>
          <p:cNvSpPr/>
          <p:nvPr>
            <p:custDataLst>
              <p:tags r:id="rId3"/>
            </p:custDataLst>
          </p:nvPr>
        </p:nvSpPr>
        <p:spPr>
          <a:xfrm>
            <a:off x="1030986" y="1897253"/>
            <a:ext cx="5715000" cy="4169664"/>
          </a:xfrm>
          <a:prstGeom prst="roundRect">
            <a:avLst>
              <a:gd name="adj" fmla="val 4985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360045"/>
            <a:ext cx="5005070" cy="720090"/>
          </a:xfrm>
        </p:spPr>
        <p:txBody>
          <a:bodyPr/>
          <a:lstStyle/>
          <a:p>
            <a:r>
              <a:rPr lang="zh-CN" altLang="en-US"/>
              <a:t>涡轮增压发动机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98840" y="2520040"/>
            <a:ext cx="5256887" cy="370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bg1"/>
                </a:solidFill>
                <a:latin typeface="+mn-ea"/>
                <a:cs typeface="+mn-ea"/>
              </a:rPr>
              <a:t>涡轮增压发动机通过废气驱动涡轮，增加进气量，从而提高动力和燃油效率，尤其在高速行驶时优势明显。</a:t>
            </a:r>
            <a:endParaRPr lang="zh-CN" altLang="en-US" dirty="0">
              <a:ln>
                <a:noFill/>
                <a:prstDash val="sysDot"/>
              </a:ln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298840" y="1808371"/>
            <a:ext cx="5256772" cy="53935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工作原理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383530" y="572400"/>
            <a:ext cx="5200470" cy="2242800"/>
          </a:xfrm>
        </p:spPr>
        <p:txBody>
          <a:bodyPr/>
          <a:lstStyle/>
          <a:p>
            <a:r>
              <a:rPr lang="zh-CN" altLang="en-US" dirty="0"/>
              <a:t>优缺点对比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383530" y="2966400"/>
            <a:ext cx="5200470" cy="1501200"/>
          </a:xfrm>
        </p:spPr>
        <p:txBody>
          <a:bodyPr/>
          <a:lstStyle/>
          <a:p>
            <a:r>
              <a:rPr lang="en-US" altLang="zh-CN" dirty="0"/>
              <a:t>PART TWO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69265" y="2117301"/>
            <a:ext cx="2309495" cy="2947248"/>
          </a:xfrm>
        </p:spPr>
        <p:txBody>
          <a:bodyPr anchor="ctr">
            <a:normAutofit/>
          </a:bodyPr>
          <a:lstStyle/>
          <a:p>
            <a:pPr algn="ctr"/>
            <a:r>
              <a:rPr lang="zh-CN" altLang="en-US" dirty="0"/>
              <a:t>动力表现</a:t>
            </a:r>
            <a:endParaRPr lang="zh-CN" altLang="en-US" dirty="0"/>
          </a:p>
        </p:txBody>
      </p:sp>
      <p:pic>
        <p:nvPicPr>
          <p:cNvPr id="5" name="图片 4" descr="/data/temp/3a60f4f2-b155-11ef-8a24-d21c49582f77.jpg@base@tag=imgScale&amp;m=1&amp;w=1033&amp;h=760&amp;q=953a60f4f2-b155-11ef-8a24-d21c49582f7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4581" r="4581"/>
          <a:stretch>
            <a:fillRect/>
          </a:stretch>
        </p:blipFill>
        <p:spPr>
          <a:xfrm>
            <a:off x="7586098" y="1079607"/>
            <a:ext cx="3722458" cy="2736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pic>
        <p:nvPicPr>
          <p:cNvPr id="6" name="图片 5" descr="/data/temp/3a60f2d6-b155-11ef-8a24-d21c49582f77.jpg@base@tag=imgScale&amp;m=1&amp;w=1036&amp;h=760&amp;q=953a60f2d6-b155-11ef-8a24-d21c49582f7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l="1850" r="1850"/>
          <a:stretch>
            <a:fillRect/>
          </a:stretch>
        </p:blipFill>
        <p:spPr>
          <a:xfrm>
            <a:off x="3250994" y="1089133"/>
            <a:ext cx="3731263" cy="2736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7" name="Rectangle 41757_#color-886&amp;3357"/>
          <p:cNvSpPr/>
          <p:nvPr>
            <p:custDataLst>
              <p:tags r:id="rId6"/>
            </p:custDataLst>
          </p:nvPr>
        </p:nvSpPr>
        <p:spPr>
          <a:xfrm>
            <a:off x="3635222" y="3195082"/>
            <a:ext cx="3731263" cy="2805135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14" name="Rectangle 41757_#color-886&amp;3357"/>
          <p:cNvSpPr/>
          <p:nvPr>
            <p:custDataLst>
              <p:tags r:id="rId7"/>
            </p:custDataLst>
          </p:nvPr>
        </p:nvSpPr>
        <p:spPr>
          <a:xfrm>
            <a:off x="8090993" y="3195082"/>
            <a:ext cx="3731263" cy="2805135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084229" y="3487222"/>
            <a:ext cx="2898197" cy="46170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4083594" y="4775813"/>
            <a:ext cx="2835028" cy="1014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涡轮增压发动机在不增加排量的情况下提供更大的扭力和功率，适合高速行驶。</a:t>
            </a:r>
            <a:endParaRPr lang="zh-CN" altLang="en-US" sz="140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4084229" y="3948930"/>
            <a:ext cx="2898197" cy="7593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涡轮增压优势</a:t>
            </a:r>
            <a:endParaRPr lang="zh-CN" altLang="en-US" sz="2000" b="1" dirty="0">
              <a:solidFill>
                <a:schemeClr val="dk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8539999" y="3487222"/>
            <a:ext cx="2834625" cy="46170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8539364" y="4775813"/>
            <a:ext cx="2835028" cy="1014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自然吸气发动机动力输出平稳，驾驶感受更线性，维护成本相对较低。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8539999" y="3948930"/>
            <a:ext cx="2834625" cy="7593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自然吸气优势</a:t>
            </a:r>
            <a:endParaRPr lang="zh-CN" altLang="en-US" sz="2000" b="1" dirty="0">
              <a:solidFill>
                <a:schemeClr val="dk1">
                  <a:lumMod val="100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维护与成本</a:t>
            </a:r>
            <a:endParaRPr lang="zh-CN" altLang="en-US"/>
          </a:p>
        </p:txBody>
      </p:sp>
      <p:pic>
        <p:nvPicPr>
          <p:cNvPr id="8" name="图片 7" descr="/data/temp/3c358778-b155-11ef-a6a6-8e398ff9d0f0.jpg@base@tag=imgScale&amp;m=1&amp;w=910&amp;h=1289&amp;q=953c358778-b155-11ef-a6a6-8e398ff9d0f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5797" r="13625"/>
          <a:stretch>
            <a:fillRect/>
          </a:stretch>
        </p:blipFill>
        <p:spPr>
          <a:xfrm>
            <a:off x="8219004" y="1362905"/>
            <a:ext cx="3277671" cy="4644000"/>
          </a:xfrm>
          <a:prstGeom prst="round1Rect">
            <a:avLst>
              <a:gd name="adj" fmla="val 39814"/>
            </a:avLst>
          </a:prstGeom>
          <a:ln w="9525" cap="flat" cmpd="sng" algn="ctr">
            <a:solidFill>
              <a:schemeClr val="accent1">
                <a:lumMod val="100000"/>
                <a:alpha val="28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03200" dist="38100" dir="2700000" algn="tl" rotWithShape="0">
              <a:schemeClr val="accent1">
                <a:alpha val="60000"/>
              </a:schemeClr>
            </a:outerShdw>
          </a:effectLst>
        </p:spPr>
      </p:pic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1001427" y="1726469"/>
            <a:ext cx="6727158" cy="1763272"/>
          </a:xfrm>
          <a:prstGeom prst="roundRect">
            <a:avLst>
              <a:gd name="adj" fmla="val 11525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5"/>
            </p:custDataLst>
          </p:nvPr>
        </p:nvSpPr>
        <p:spPr>
          <a:xfrm>
            <a:off x="636269" y="2247851"/>
            <a:ext cx="2088187" cy="720065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涡轮增压的挑战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2963118" y="1893489"/>
            <a:ext cx="4519699" cy="1428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涡轮增压器的运行条件苛刻，可能导致更高的维护成本和更频繁的保养需求。</a:t>
            </a:r>
            <a:endParaRPr lang="zh-CN" altLang="en-US" sz="17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1001427" y="3871691"/>
            <a:ext cx="6727158" cy="1763272"/>
          </a:xfrm>
          <a:prstGeom prst="roundRect">
            <a:avLst>
              <a:gd name="adj" fmla="val 11525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13" name="圆角矩形 35"/>
          <p:cNvSpPr/>
          <p:nvPr>
            <p:custDataLst>
              <p:tags r:id="rId8"/>
            </p:custDataLst>
          </p:nvPr>
        </p:nvSpPr>
        <p:spPr>
          <a:xfrm>
            <a:off x="636270" y="4392930"/>
            <a:ext cx="2193925" cy="72009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自然吸气的稳定性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2963118" y="4038711"/>
            <a:ext cx="4519699" cy="1428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自然吸气发动机结构简单，一般情况下维护成本较低，更稳定可靠。</a:t>
            </a:r>
            <a:endParaRPr lang="zh-CN" altLang="en-US" sz="17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燃油经济性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95960" y="1415799"/>
            <a:ext cx="5041524" cy="4644259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4" name="图片 3" descr="/data/temp/3aebbc74-b155-11ef-ba1d-a2296024183e.jpg@base@tag=imgScale&amp;m=1&amp;w=1399&amp;h=817&amp;q=953aebbc74-b155-11ef-ba1d-a2296024183e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6733" b="5632"/>
          <a:stretch>
            <a:fillRect/>
          </a:stretch>
        </p:blipFill>
        <p:spPr>
          <a:xfrm>
            <a:off x="696595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136092" y="4536104"/>
            <a:ext cx="4173296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涡轮增压的节能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136092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涡轮增压通过改善燃油效率提供更大动力，但油耗受驾驶条件影响大。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6455791" y="1415799"/>
            <a:ext cx="5040889" cy="464425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6909261" y="4536104"/>
            <a:ext cx="4171303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+mn-ea"/>
                <a:cs typeface="+mn-ea"/>
              </a:rPr>
              <a:t>自然吸气的燃油效率</a:t>
            </a:r>
            <a:endParaRPr lang="zh-CN" altLang="en-US" sz="24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6905450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FFFF"/>
                </a:solidFill>
                <a:latin typeface="+mn-ea"/>
                <a:cs typeface="+mn-ea"/>
              </a:rPr>
              <a:t>自然吸气发动机燃油经济性稳定，城市驾驶可能更节能。</a:t>
            </a:r>
            <a:endParaRPr lang="zh-CN" alt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22" name="图片 21" descr="/data/temp/3aebbb35-b155-11ef-ba1d-a2296024183e.jpg@base@tag=imgScale&amp;m=1&amp;w=1399&amp;h=817&amp;q=953aebbb35-b155-11ef-ba1d-a2296024183e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t="6754" b="6754"/>
          <a:stretch>
            <a:fillRect/>
          </a:stretch>
        </p:blipFill>
        <p:spPr>
          <a:xfrm>
            <a:off x="6455791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50"/>
</p:tagLst>
</file>

<file path=ppt/tags/tag12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5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850"/>
  <p:tag name="KSO_WM_TEMPLATE_CATEGORY" val="custom"/>
  <p:tag name="KSO_WM_TEMPLATE_MASTER_TYPE" val="0"/>
</p:tagLst>
</file>

<file path=ppt/tags/tag1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文档标题"/>
  <p:tag name="KSO_WM_UNIT_ID" val="custom20235850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  <p:tag name="KSO_WM_UNIT_ISCONTENTSTITLE" val="0"/>
  <p:tag name="KSO_WM_UNIT_TEXT_TYPE" val="1"/>
</p:tagLst>
</file>

<file path=ppt/tags/tag135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5850"/>
  <p:tag name="KSO_WM_TEMPLATE_CATEGORY" val="custom"/>
  <p:tag name="KSO_WM_SLIDE_INDEX" val="1"/>
  <p:tag name="KSO_WM_SLIDE_ID" val="custom20235850_1"/>
  <p:tag name="KSO_WM_TEMPLATE_MASTER_TYPE" val="0"/>
  <p:tag name="KSO_WM_SLIDE_LAYOUT" val="a_f"/>
  <p:tag name="KSO_WM_SLIDE_LAYOUT_CNT" val="1_1"/>
</p:tagLst>
</file>

<file path=ppt/tags/tag13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5850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  <p:tag name="KSO_WM_UNIT_TEXT_FILL_FORE_SCHEMECOLOR_INDEX" val="13"/>
  <p:tag name="KSO_WM_UNIT_TEXT_FILL_TYPE" val="1"/>
  <p:tag name="KSO_WM_UNIT_USESOURCEFORMAT_APPLY" val="0"/>
</p:tagLst>
</file>

<file path=ppt/tags/tag137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850_3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solid&quot;:{&quot;brightness&quot;:0,&quot;colorType&quot;:2,&quot;rgb&quot;:&quot;#ffffff&quot;,&quot;transparency&quot;:0.05000000074505806},&quot;type&quot;:1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38.xml><?xml version="1.0" encoding="utf-8"?>
<p:tagLst xmlns:p="http://schemas.openxmlformats.org/presentationml/2006/main">
  <p:tag name="KSO_WM_UNIT_TYPE" val="l_h_i"/>
  <p:tag name="KSO_WM_UNIT_SUBTYPE" val="d"/>
  <p:tag name="KSO_WM_UNIT_INDEX" val="1_1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850_3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139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DIAGRAM_COLOR_TRICK" val="1"/>
  <p:tag name="KSO_WM_DIAGRAM_COLOR_TEXT_CAN_REMOVE" val="n"/>
  <p:tag name="KSO_WM_UNIT_ID" val="custom20235850_3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850_3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solid&quot;:{&quot;brightness&quot;:0,&quot;colorType&quot;:2,&quot;rgb&quot;:&quot;#ffffff&quot;,&quot;transparency&quot;:0.05000000074505806},&quot;type&quot;:1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41.xml><?xml version="1.0" encoding="utf-8"?>
<p:tagLst xmlns:p="http://schemas.openxmlformats.org/presentationml/2006/main">
  <p:tag name="KSO_WM_UNIT_TYPE" val="l_h_i"/>
  <p:tag name="KSO_WM_UNIT_SUBTYPE" val="d"/>
  <p:tag name="KSO_WM_UNIT_INDEX" val="1_2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850_3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142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DIAGRAM_COLOR_TRICK" val="1"/>
  <p:tag name="KSO_WM_DIAGRAM_COLOR_TEXT_CAN_REMOVE" val="n"/>
  <p:tag name="KSO_WM_UNIT_ID" val="custom20235850_3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43.xml><?xml version="1.0" encoding="utf-8"?>
<p:tagLst xmlns:p="http://schemas.openxmlformats.org/presentationml/2006/main">
  <p:tag name="KSO_WM_UNIT_TYPE" val="l_h_i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850_3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solid&quot;:{&quot;brightness&quot;:0,&quot;colorType&quot;:2,&quot;rgb&quot;:&quot;#ffffff&quot;,&quot;transparency&quot;:0.05000000074505806},&quot;type&quot;:1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44.xml><?xml version="1.0" encoding="utf-8"?>
<p:tagLst xmlns:p="http://schemas.openxmlformats.org/presentationml/2006/main">
  <p:tag name="KSO_WM_UNIT_TYPE" val="l_h_i"/>
  <p:tag name="KSO_WM_UNIT_SUBTYPE" val="d"/>
  <p:tag name="KSO_WM_UNIT_INDEX" val="1_3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850_3*l_h_i*1_3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145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DIAGRAM_COLOR_TRICK" val="1"/>
  <p:tag name="KSO_WM_DIAGRAM_COLOR_TEXT_CAN_REMOVE" val="n"/>
  <p:tag name="KSO_WM_UNIT_ID" val="custom20235850_3*l_h_f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50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17.9305419921875,&quot;width&quot;:637.263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46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3"/>
  <p:tag name="KSO_WM_DIAGRAM_GROUP_CODE" val="l1-1"/>
  <p:tag name="KSO_WM_BEAUTIFY_FLAG" val="#wm#"/>
  <p:tag name="KSO_WM_TEMPLATE_INDEX" val="20235850"/>
  <p:tag name="KSO_WM_TEMPLATE_CATEGORY" val="custom"/>
  <p:tag name="KSO_WM_SLIDE_INDEX" val="3"/>
  <p:tag name="KSO_WM_SLIDE_ID" val="custom20235850_3"/>
  <p:tag name="KSO_WM_TEMPLATE_MASTER_TYPE" val="0"/>
  <p:tag name="KSO_WM_SLIDE_LAYOUT" val="a_l"/>
  <p:tag name="KSO_WM_SLIDE_LAYOUT_CNT" val="1_1"/>
  <p:tag name="KSO_WM_SLIDE_DIAGTYPE" val="l"/>
</p:tagLst>
</file>

<file path=ppt/tags/tag1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50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  <p:tag name="KSO_WM_UNIT_ISCONTENTSTITLE" val="0"/>
  <p:tag name="KSO_WM_UNIT_TEXT_TYPE" val="1"/>
</p:tagLst>
</file>

<file path=ppt/tags/tag14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50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</p:tagLst>
</file>

<file path=ppt/tags/tag149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50"/>
  <p:tag name="KSO_WM_TEMPLATE_CATEGORY" val="custom"/>
  <p:tag name="KSO_WM_SLIDE_INDEX" val="7"/>
  <p:tag name="KSO_WM_SLIDE_ID" val="custom20235850_7"/>
  <p:tag name="KSO_WM_TEMPLATE_MASTER_TYPE" val="0"/>
  <p:tag name="KSO_WM_SLIDE_LAYOUT" val="a_e"/>
  <p:tag name="KSO_WM_SLIDE_LAYOUT_CNT" val="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  <p:tag name="MH_PIC_SOURCE_TYPE" val="generate_slide_ai*VCG41N492453368*gallery_gallery_ai_v2.0.2.241120_ONLINE*1733216509893_0.211_8fb46f491a12-slide-4"/>
</p:tagLst>
</file>

<file path=ppt/tags/tag1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USESOURCEFORMAT_APPLY" val="0"/>
</p:tagLst>
</file>

<file path=ppt/tags/tag1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1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999999995,&quot;left&quot;:120.25,&quot;top&quot;:340.5749606299213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。单击此处输入你的项正文，请尽量言简意赅的阐述观点。单击此处输入你的项正文。单击此处输入你的项正文，请尽量言简意赅的阐述观点。单击此处输入你的项正文，请尽量言简意赅的阐述观点。单击此处输入你的项正文。"/>
  <p:tag name="KSO_WM_UNIT_USESOURCEFORMAT_APPLY" val="0"/>
</p:tagLst>
</file>

<file path=ppt/tags/tag1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1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999999995,&quot;left&quot;:120.25,&quot;top&quot;:340.5749606299213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5850"/>
  <p:tag name="KSO_WM_SLIDE_TYPE" val="text"/>
  <p:tag name="KSO_WM_SLIDE_SUBTYPE" val="picTxt"/>
  <p:tag name="KSO_WM_SLIDE_SIZE" val="745.9*95.95"/>
  <p:tag name="KSO_WM_SLIDE_POSITION" val="120.25*376.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156.xml><?xml version="1.0" encoding="utf-8"?>
<p:tagLst xmlns:p="http://schemas.openxmlformats.org/presentationml/2006/main">
  <p:tag name="KSO_WM_UNIT_VALUE" val="1904*17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69_1*d*1"/>
  <p:tag name="KSO_WM_TEMPLATE_CATEGORY" val="custom"/>
  <p:tag name="KSO_WM_TEMPLATE_INDEX" val="20232469"/>
  <p:tag name="KSO_WM_UNIT_LAYERLEVEL" val="1"/>
  <p:tag name="KSO_WM_TAG_VERSION" val="3.0"/>
  <p:tag name="KSO_WM_BEAUTIFY_FLAG" val="#wm#"/>
  <p:tag name="MH_PIC_SOURCE_TYPE" val="generate_slide_ai*VCG41N523392909*gallery_gallery_ai_v2.0.2.241120_ONLINE*1733216509893_0.211_8fb46f491a12-slide-5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69_1*i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69"/>
  <p:tag name="KSO_WM_UNIT_ID" val="custom20232469_1*a*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102.27086614173228,&quot;top&quot;:131.91058360182396,&quot;width&quot;:413.928110236220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102.27086614173228,&quot;top&quot;:131.91058360182396,&quot;width&quot;:413.928110236220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16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70.05*194.782"/>
  <p:tag name="KSO_WM_SLIDE_POSITION" val="124.15*242.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50"/>
  <p:tag name="KSO_WM_TEMPLATE_SUBCATEGORY" val="0"/>
  <p:tag name="KSO_WM_SLIDE_INDEX" val="1"/>
  <p:tag name="KSO_WM_TAG_VERSION" val="3.0"/>
  <p:tag name="KSO_WM_SLIDE_ID" val="custom20232469_1"/>
  <p:tag name="KSO_WM_SLIDE_ITEM_CNT" val="2"/>
</p:tagLst>
</file>

<file path=ppt/tags/tag16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50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  <p:tag name="KSO_WM_UNIT_ISCONTENTSTITLE" val="0"/>
  <p:tag name="KSO_WM_UNIT_TEXT_TYPE" val="1"/>
</p:tagLst>
</file>

<file path=ppt/tags/tag16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50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</p:tagLst>
</file>

<file path=ppt/tags/tag164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50"/>
  <p:tag name="KSO_WM_TEMPLATE_CATEGORY" val="custom"/>
  <p:tag name="KSO_WM_SLIDE_INDEX" val="7"/>
  <p:tag name="KSO_WM_SLIDE_ID" val="custom20235850_7"/>
  <p:tag name="KSO_WM_TEMPLATE_MASTER_TYPE" val="0"/>
  <p:tag name="KSO_WM_SLIDE_LAYOUT" val="a_e"/>
  <p:tag name="KSO_WM_SLIDE_LAYOUT_CNT" val="1_1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81"/>
  <p:tag name="KSO_WM_UNIT_ID" val="custom20232481_1*a*1"/>
  <p:tag name="KSO_WM_UNIT_PRESET_TEXT" val="单击此处&#10;添加标题"/>
  <p:tag name="KSO_WM_UNIT_TEXT_FILL_FORE_SCHEMECOLOR_INDEX" val="13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60*10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1965_1*l_h_d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1053133500*gallery_gallery_ai_v2.0.2.241120_ONLINE*1733216509893_0.211_8fb46f491a12-slide-7"/>
  <p:tag name="KSO_WM_UNIT_LINE_FILL_TYPE" val="2"/>
  <p:tag name="KSO_WM_UNIT_USESOURCEFORMAT_APPLY" val="0"/>
</p:tagLst>
</file>

<file path=ppt/tags/tag1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60*10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1965_1*l_h_d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163736862*gallery_gallery_ai_v2.0.2.241120_ONLINE*1733216509893_0.211_8fb46f491a12-slide-7"/>
  <p:tag name="KSO_WM_UNIT_LINE_FILL_TYPE" val="2"/>
  <p:tag name="KSO_WM_UNIT_USESOURCEFORMAT_APPLY" val="0"/>
</p:tagLst>
</file>

<file path=ppt/tags/tag1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65_1*l_h_i*1_1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5_1*l_h_i*1_2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965_1*l_h_i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65_1*l_h_f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输入您的项正文，文字是您思想的提炼，请尽量言简意赅的阐述您的观点"/>
  <p:tag name="KSO_WM_UNIT_TEXT_FILL_FORE_SCHEMECOLOR_INDEX" val="1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65_1*l_h_a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965_1*l_h_i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65_1*l_h_f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输入您的项正文，文字是您思想的提炼，请尽量言简意赅的阐述您的观点"/>
  <p:tag name="KSO_WM_UNIT_TEXT_FILL_FORE_SCHEMECOLOR_INDEX" val="1"/>
  <p:tag name="KSO_WM_UNIT_TEXT_FILL_TYPE" val="1"/>
  <p:tag name="KSO_WM_UNIT_USESOURCEFORMAT_APPLY" val="0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65_1*l_h_a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4960629921263,&quot;left&quot;:254.8122976708599,&quot;top&quot;:85.0084251968504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diag"/>
  <p:tag name="KSO_WM_SLIDE_SIZE" val="674.81*387.403"/>
  <p:tag name="KSO_WM_SLIDE_POSITION" val="256*85.008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850"/>
  <p:tag name="KSO_WM_TEMPLATE_SUBCATEGORY" val="0"/>
  <p:tag name="KSO_WM_SLIDE_INDEX" val="1"/>
  <p:tag name="KSO_WM_TAG_VERSION" val="3.0"/>
  <p:tag name="KSO_WM_SLIDE_ID" val="custom20232481_1"/>
  <p:tag name="KSO_WM_SLIDE_ITEM_CNT" val="2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30"/>
  <p:tag name="KSO_WM_TEMPLATE_INDEX" val="20231717"/>
  <p:tag name="KSO_WM_UNIT_ID" val="custom20231717_1*a*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BEAUTIFY_FLAG" val="#wm#"/>
  <p:tag name="KSO_WM_UNIT_VALUE" val="1289*9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17_1*d*1"/>
  <p:tag name="KSO_WM_TEMPLATE_CATEGORY" val="custom"/>
  <p:tag name="KSO_WM_TEMPLATE_INDEX" val="20231717"/>
  <p:tag name="KSO_WM_UNIT_LAYERLEVEL" val="1"/>
  <p:tag name="KSO_WM_TAG_VERSION" val="3.0"/>
  <p:tag name="MH_PIC_SOURCE_TYPE" val="generate_slide_ai*VCG41N1135465665*gallery_gallery_ai_v2.0.2.241120_ONLINE*1733216509893_0.211_8fb46f491a12-slide-8"/>
  <p:tag name="KSO_WM_UNIT_LINE_FORE_SCHEMECOLOR_INDEX" val="5"/>
  <p:tag name="KSO_WM_UNIT_LINE_FILL_TYPE" val="2"/>
  <p:tag name="KSO_WM_UNIT_SHADOW_SCHEMECOLOR_INDEX" val="5"/>
  <p:tag name="KSO_WM_UNIT_USESOURCEFORMAT_APPLY" val="0"/>
</p:tagLst>
</file>

<file path=ppt/tags/tag179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78_1*l_h_i*1_1_1"/>
  <p:tag name="KSO_WM_TEMPLATE_CATEGORY" val="diagram"/>
  <p:tag name="KSO_WM_TEMPLATE_INDEX" val="2023167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65008544921875,&quot;left&quot;:50.09992125984252,&quot;top&quot;:106.99511475570561,&quot;width&quot;:558.4500787401574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1*l_h_a*1_1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left&quot;:50.09992125984252,&quot;top&quot;:106.99511475570561,&quot;width&quot;:558.450078740157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  <p:tag name="KSO_WM_UNIT_LINE_FILL_TYPE" val="2"/>
  <p:tag name="KSO_WM_UNIT_USESOURCEFORMAT_APPLY" val="0"/>
</p:tagLst>
</file>

<file path=ppt/tags/tag181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78_1*l_h_f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left&quot;:50.09992125984252,&quot;top&quot;:106.99511475570561,&quot;width&quot;:558.45007874015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，单击此处添加正文。"/>
  <p:tag name="KSO_WM_UNIT_TEXT_TYPE" val="1"/>
  <p:tag name="KSO_WM_UNIT_USESOURCEFORMAT_APPLY" val="0"/>
</p:tagLst>
</file>

<file path=ppt/tags/tag182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78_1*l_h_i*1_2_1"/>
  <p:tag name="KSO_WM_TEMPLATE_CATEGORY" val="diagram"/>
  <p:tag name="KSO_WM_TEMPLATE_INDEX" val="2023167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65008544921875,&quot;left&quot;:50.09992125984252,&quot;top&quot;:106.99511475570561,&quot;width&quot;:558.4500787401574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183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78_1*l_h_a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left&quot;:50.09992125984252,&quot;top&quot;:106.99511475570561,&quot;width&quot;:558.450078740157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  <p:tag name="KSO_WM_UNIT_LINE_FILL_TYPE" val="2"/>
  <p:tag name="KSO_WM_UNIT_USESOURCEFORMAT_APPLY" val="0"/>
</p:tagLst>
</file>

<file path=ppt/tags/tag184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78_1*l_h_f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left&quot;:50.09992125984252,&quot;top&quot;:106.99511475570561,&quot;width&quot;:558.45007874015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，单击此处添加正文。"/>
  <p:tag name="KSO_WM_UNIT_TEXT_TYPE" val="1"/>
  <p:tag name="KSO_WM_UNIT_USESOURCEFORMAT_APPLY" val="0"/>
</p:tagLst>
</file>

<file path=ppt/tags/tag18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6387*106.98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50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68_1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1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0968_1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generate_slide_ai*VCG41N879322164*gallery_gallery_ai_v2.0.2.241120_ONLINE*1733216509893_0.211_8fb46f491a12-slide-9"/>
  <p:tag name="KSO_WM_UNIT_LINE_FILL_TYPE" val="2"/>
  <p:tag name="KSO_WM_UNIT_USESOURCEFORMAT_APPLY" val="0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1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1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68_1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1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0"/>
</p:tagLst>
</file>

<file path=ppt/tags/tag1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1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USESOURCEFORMAT_APPLY" val="0"/>
</p:tagLst>
</file>

<file path=ppt/tags/tag1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0968_1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generate_slide_ai*VCG41N478898086*gallery_gallery_ai_v2.0.2.241120_ONLINE*1733216509893_0.211_8fb46f491a12-slide-9"/>
  <p:tag name="KSO_WM_UNIT_LINE_FILL_TYPE" val="2"/>
  <p:tag name="KSO_WM_UNIT_USESOURCEFORMAT_APPLY" val="0"/>
</p:tagLst>
</file>

<file path=ppt/tags/tag195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5850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50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  <p:tag name="KSO_WM_UNIT_ISCONTENTSTITLE" val="0"/>
  <p:tag name="KSO_WM_UNIT_TEXT_TYPE" val="1"/>
</p:tagLst>
</file>

<file path=ppt/tags/tag19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50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</p:tagLst>
</file>

<file path=ppt/tags/tag19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50"/>
  <p:tag name="KSO_WM_TEMPLATE_CATEGORY" val="custom"/>
  <p:tag name="KSO_WM_SLIDE_INDEX" val="7"/>
  <p:tag name="KSO_WM_SLIDE_ID" val="custom20235850_7"/>
  <p:tag name="KSO_WM_TEMPLATE_MASTER_TYPE" val="0"/>
  <p:tag name="KSO_WM_SLIDE_LAYOUT" val="a_e"/>
  <p:tag name="KSO_WM_SLIDE_LAYOUT_CNT" val="1_1"/>
</p:tagLst>
</file>

<file path=ppt/tags/tag199.xml><?xml version="1.0" encoding="utf-8"?>
<p:tagLst xmlns:p="http://schemas.openxmlformats.org/presentationml/2006/main">
  <p:tag name="KSO_WM_UNIT_VALUE" val="1474*24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396_1*d*1"/>
  <p:tag name="KSO_WM_TEMPLATE_CATEGORY" val="custom"/>
  <p:tag name="KSO_WM_TEMPLATE_INDEX" val="20232396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  <p:tag name="MH_PIC_SOURCE_TYPE" val="generate_slide_ai*VCG41N187925167*gallery_gallery_ai_v2.0.2.241120_ONLINE*1733216509893_0.211_8fb46f491a12-slide-1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TEMPLATE_INDEX" val="20232396"/>
  <p:tag name="KSO_WM_UNIT_ID" val="custom20232396_1*a*1"/>
  <p:tag name="KSO_WM_UNIT_TEXT_FILL_FORE_SCHEMECOLOR_INDEX" val="13"/>
  <p:tag name="KSO_WM_UNIT_TEXT_FILL_TYPE" val="1"/>
  <p:tag name="KSO_WM_UNIT_USESOURCEFORMAT_APPLY" val="0"/>
  <p:tag name="KSO_WM_UNIT_PRESET_TEXT" val="单击添加标题"/>
</p:tagLst>
</file>

<file path=ppt/tags/tag2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80_1*l_h_f*1_1_1"/>
  <p:tag name="KSO_WM_TEMPLATE_CATEGORY" val="diagram"/>
  <p:tag name="KSO_WM_TEMPLATE_INDEX" val="20231780"/>
  <p:tag name="KSO_WM_UNIT_LAYERLEVEL" val="1_1_1"/>
  <p:tag name="KSO_WM_TAG_VERSION" val="3.0"/>
  <p:tag name="KSO_WM_BEAUTIFY_FLAG" val="#wm#"/>
  <p:tag name="KSO_WM_UNIT_TEXT_FILL_FORE_SCHEMECOLOR_INDEX_BRIGHTNESS" val="0.2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1"/>
  <p:tag name="KSO_WM_DIAGRAM_VIRTUALLY_FRAME" val="{&quot;height&quot;:191.34487915039062,&quot;width&quot;:396.85046386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观点。根据需要可酌情增减文字，以便观者准确地理解您传达的思想。单击此处添加文本具体内容，简明扼要地阐述您的观点"/>
  <p:tag name="KSO_WM_UNIT_USESOURCEFORMAT_APPLY" val="0"/>
</p:tagLst>
</file>

<file path=ppt/tags/tag202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96.85*189.818"/>
  <p:tag name="KSO_WM_SLIDE_POSITION" val="481.825*326.792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50"/>
  <p:tag name="KSO_WM_TEMPLATE_SUBCATEGORY" val="0"/>
  <p:tag name="KSO_WM_SLIDE_INDEX" val="1"/>
  <p:tag name="KSO_WM_TAG_VERSION" val="3.0"/>
  <p:tag name="KSO_WM_SLIDE_ID" val="custom20232396_1"/>
  <p:tag name="KSO_WM_SLIDE_ITEM_CNT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837_1*d*1"/>
  <p:tag name="KSO_WM_TEMPLATE_CATEGORY" val="custom"/>
  <p:tag name="KSO_WM_TEMPLATE_INDEX" val="20231837"/>
  <p:tag name="KSO_WM_UNIT_LAYERLEVEL" val="1"/>
  <p:tag name="KSO_WM_TAG_VERSION" val="3.0"/>
  <p:tag name="KSO_WM_BEAUTIFY_FLAG" val="#wm#"/>
  <p:tag name="KSO_WM_UNIT_VALUE" val="1904*1790"/>
  <p:tag name="MH_PIC_SOURCE_TYPE" val="generate_slide_ai*VCG41N643567206*gallery_gallery_ai_v2.0.2.241120_ONLINE*1733216509893_0.211_8fb46f491a12-slide-12"/>
  <p:tag name="KSO_WM_UNIT_FILL_FORE_SCHEMECOLOR_INDEX" val="5"/>
  <p:tag name="KSO_WM_UNIT_FILL_TYPE" val="1"/>
  <p:tag name="KSO_WM_UNIT_LINE_FORE_SCHEMECOLOR_INDEX" val="1"/>
  <p:tag name="KSO_WM_UNIT_LINE_FILL_TYPE" val="2"/>
  <p:tag name="KSO_WM_UNIT_USESOURCEFORMAT_APPLY" val="0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837_1*a*1"/>
  <p:tag name="KSO_WM_TEMPLATE_CATEGORY" val="custom"/>
  <p:tag name="KSO_WM_TEMPLATE_INDEX" val="20231837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0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274_1*l_h_f*1_1_1"/>
  <p:tag name="KSO_WM_TEMPLATE_CATEGORY" val="diagram"/>
  <p:tag name="KSO_WM_TEMPLATE_INDEX" val="2023327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92"/>
  <p:tag name="KSO_WM_DIAGRAM_GROUP_CODE" val="l1-1"/>
  <p:tag name="KSO_WM_DIAGRAM_MAX_ITEMCNT" val="3"/>
  <p:tag name="KSO_WM_DIAGRAM_MIN_ITEMCNT" val="1"/>
  <p:tag name="KSO_WM_DIAGRAM_VIRTUALLY_FRAME" val="{&quot;height&quot;:286.5088195800781,&quot;left&quot;:503.65,&quot;top&quot;:201.64559020996094,&quot;width&quot;:373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内容，简明扼要地阐述您的观点。根据需要可酌情增减文字，以便观者准确地理解您传达的思想，单击此处添加文本具体内容，简明扼要地阐述观点。根据需要可酌情增减文字，以便观者准确地理解您传达的思想。单击此处添加文本，简明扼要地阐述您的观点"/>
  <p:tag name="KSO_WM_UNIT_TEXT_FILL_FORE_SCHEMECOLOR_INDEX" val="1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SLIDE_ID" val="custom20231837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5850"/>
  <p:tag name="KSO_WM_SLIDE_TYPE" val="text"/>
  <p:tag name="KSO_WM_SLIDE_SUBTYPE" val="diag"/>
  <p:tag name="KSO_WM_SLIDE_SIZE" val="373.85*261.6"/>
  <p:tag name="KSO_WM_SLIDE_POSITION" val="503.65*214.1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50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50"/>
  <p:tag name="KSO_WM_TEMPLATE_CATEGORY" val="custom"/>
  <p:tag name="KSO_WM_UNIT_ISCONTENTSTITLE" val="0"/>
</p:tagLst>
</file>

<file path=ppt/tags/tag208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50"/>
  <p:tag name="KSO_WM_TEMPLATE_CATEGORY" val="custom"/>
  <p:tag name="KSO_WM_SLIDE_INDEX" val="9"/>
  <p:tag name="KSO_WM_SLIDE_ID" val="custom20235850_9"/>
  <p:tag name="KSO_WM_TEMPLATE_MASTER_TYPE" val="0"/>
  <p:tag name="KSO_WM_SLIDE_LAYOUT" val="a_f"/>
  <p:tag name="KSO_WM_SLIDE_LAYOUT_CNT" val="1_1"/>
</p:tagLst>
</file>

<file path=ppt/tags/tag209.xml><?xml version="1.0" encoding="utf-8"?>
<p:tagLst xmlns:p="http://schemas.openxmlformats.org/presentationml/2006/main">
  <p:tag name="commondata" val="eyJoZGlkIjoiNTk0NTA0NWI2M2Q3ZjA0ZjliMmMzNDY2Y2IzYTU2YzQifQ==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7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标题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3;第二级&#13;第三级&#13;第四级&#13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95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96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97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98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9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暗蓝色绘本">
      <a:dk1>
        <a:srgbClr val="000000"/>
      </a:dk1>
      <a:lt1>
        <a:srgbClr val="FFFFFF"/>
      </a:lt1>
      <a:dk2>
        <a:srgbClr val="1B3B7A"/>
      </a:dk2>
      <a:lt2>
        <a:srgbClr val="D5DDF1"/>
      </a:lt2>
      <a:accent1>
        <a:srgbClr val="395BAB"/>
      </a:accent1>
      <a:accent2>
        <a:srgbClr val="EE822F"/>
      </a:accent2>
      <a:accent3>
        <a:srgbClr val="ECAC00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自定义 28">
      <a:majorFont>
        <a:latin typeface="Calibri"/>
        <a:ea typeface="汉仪粗圆简"/>
        <a:cs typeface=""/>
      </a:majorFont>
      <a:minorFont>
        <a:latin typeface="Calibri"/>
        <a:ea typeface="汉仪正圆 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WPS 演示</Application>
  <PresentationFormat>宽屏</PresentationFormat>
  <Paragraphs>84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汉仪粗圆简</vt:lpstr>
      <vt:lpstr>汉仪正圆 55简</vt:lpstr>
      <vt:lpstr>Segoe Print</vt:lpstr>
      <vt:lpstr>MiSans Normal</vt:lpstr>
      <vt:lpstr>WPS</vt:lpstr>
      <vt:lpstr>Office 主题​​</vt:lpstr>
      <vt:lpstr>自然吸气与涡轮增压的区别</vt:lpstr>
      <vt:lpstr>目录</vt:lpstr>
      <vt:lpstr>发动机类型概述</vt:lpstr>
      <vt:lpstr>自然吸气发动机</vt:lpstr>
      <vt:lpstr>涡轮增压发动机</vt:lpstr>
      <vt:lpstr>优缺点对比</vt:lpstr>
      <vt:lpstr>动力表现</vt:lpstr>
      <vt:lpstr>维护与成本</vt:lpstr>
      <vt:lpstr>燃油经济性</vt:lpstr>
      <vt:lpstr>选择建议</vt:lpstr>
      <vt:lpstr>根据需求选择</vt:lpstr>
      <vt:lpstr>技术发展趋势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2024-12-03T09:05:41Z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A0690DBDDE00496081DCD8ED121DB2D7_11</vt:lpwstr>
  </property>
</Properties>
</file>