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68" r:id="rId4"/>
    <p:sldId id="256" r:id="rId5"/>
    <p:sldId id="259" r:id="rId6"/>
    <p:sldId id="267" r:id="rId7"/>
    <p:sldId id="258" r:id="rId8"/>
    <p:sldId id="261"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7AFD2"/>
    <a:srgbClr val="ECB2B8"/>
    <a:srgbClr val="83CC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2" Type="http://schemas.openxmlformats.org/officeDocument/2006/relationships/tableStyles" Target="tableStyles.xml"/><Relationship Id="rId11" Type="http://schemas.openxmlformats.org/officeDocument/2006/relationships/viewProps" Target="viewProps.xml"/><Relationship Id="rId10" Type="http://schemas.openxmlformats.org/officeDocument/2006/relationships/presProps" Target="presProps.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image" Target="../media/image3.jpeg"/><Relationship Id="rId2" Type="http://schemas.openxmlformats.org/officeDocument/2006/relationships/tags" Target="../tags/tag2.xml"/><Relationship Id="rId17" Type="http://schemas.openxmlformats.org/officeDocument/2006/relationships/slideLayout" Target="../slideLayouts/slideLayout2.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jpe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0034034489386062_b[1]"/>
          <p:cNvPicPr>
            <a:picLocks noChangeAspect="1"/>
          </p:cNvPicPr>
          <p:nvPr/>
        </p:nvPicPr>
        <p:blipFill>
          <a:blip r:embed="rId1"/>
          <a:srcRect b="11430"/>
          <a:stretch>
            <a:fillRect/>
          </a:stretch>
        </p:blipFill>
        <p:spPr>
          <a:xfrm>
            <a:off x="-27940" y="-154940"/>
            <a:ext cx="12248515" cy="7331710"/>
          </a:xfrm>
          <a:prstGeom prst="rect">
            <a:avLst/>
          </a:prstGeom>
        </p:spPr>
      </p:pic>
      <p:sp>
        <p:nvSpPr>
          <p:cNvPr id="19" name="文本框 18"/>
          <p:cNvSpPr txBox="1"/>
          <p:nvPr/>
        </p:nvSpPr>
        <p:spPr>
          <a:xfrm>
            <a:off x="2389505" y="1905000"/>
            <a:ext cx="7569835" cy="1014730"/>
          </a:xfrm>
          <a:prstGeom prst="rect">
            <a:avLst/>
          </a:prstGeom>
          <a:noFill/>
        </p:spPr>
        <p:txBody>
          <a:bodyPr wrap="square" rtlCol="0">
            <a:spAutoFit/>
          </a:bodyPr>
          <a:p>
            <a:pPr algn="dist"/>
            <a:r>
              <a:rPr lang="zh-CN" altLang="en-US" sz="6000" b="1" dirty="0">
                <a:solidFill>
                  <a:schemeClr val="bg1"/>
                </a:solidFill>
                <a:latin typeface="微软雅黑" panose="020B0503020204020204" charset="-122"/>
                <a:ea typeface="微软雅黑" panose="020B0503020204020204" charset="-122"/>
              </a:rPr>
              <a:t>我为南北极做体检</a:t>
            </a:r>
            <a:endParaRPr lang="zh-CN" altLang="en-US" sz="60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5" name="直接连接符 4"/>
          <p:cNvCxnSpPr/>
          <p:nvPr/>
        </p:nvCxnSpPr>
        <p:spPr>
          <a:xfrm>
            <a:off x="6612255" y="766762"/>
            <a:ext cx="0" cy="5324475"/>
          </a:xfrm>
          <a:prstGeom prst="line">
            <a:avLst/>
          </a:prstGeom>
          <a:solidFill>
            <a:srgbClr val="83CCF5"/>
          </a:solidFill>
          <a:ln>
            <a:solidFill>
              <a:srgbClr val="83CCF5"/>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6559867" y="2433636"/>
            <a:ext cx="104775" cy="1990725"/>
          </a:xfrm>
          <a:prstGeom prst="rect">
            <a:avLst/>
          </a:prstGeom>
          <a:solidFill>
            <a:srgbClr val="83CC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文本框 33"/>
          <p:cNvSpPr txBox="1"/>
          <p:nvPr/>
        </p:nvSpPr>
        <p:spPr>
          <a:xfrm>
            <a:off x="7301865" y="1647825"/>
            <a:ext cx="4110355" cy="3322955"/>
          </a:xfrm>
          <a:prstGeom prst="rect">
            <a:avLst/>
          </a:prstGeom>
          <a:noFill/>
        </p:spPr>
        <p:txBody>
          <a:bodyPr wrap="square" rtlCol="0">
            <a:spAutoFit/>
          </a:bodyPr>
          <a:p>
            <a:pPr marL="285750" marR="0" lvl="0" indent="-285750" algn="l" defTabSz="914400" rtl="0" eaLnBrk="1" fontAlgn="base" latinLnBrk="0" hangingPunct="1">
              <a:lnSpc>
                <a:spcPct val="150000"/>
              </a:lnSpc>
              <a:spcBef>
                <a:spcPct val="0"/>
              </a:spcBef>
              <a:spcAft>
                <a:spcPct val="0"/>
              </a:spcAft>
              <a:buClrTx/>
              <a:buSzTx/>
              <a:buFont typeface="Arial" panose="020B0604020202020204" pitchFamily="34" charset="0"/>
              <a:buChar char="•"/>
              <a:defRPr/>
            </a:pPr>
            <a:r>
              <a:rPr lang="en-US" altLang="zh-CN" sz="2400">
                <a:ln>
                  <a:noFill/>
                </a:ln>
                <a:solidFill>
                  <a:schemeClr val="tx1"/>
                </a:solidFill>
                <a:effectLst/>
                <a:uLnTx/>
                <a:uFillTx/>
                <a:ea typeface="华文细黑" panose="02010600040101010101" pitchFamily="2" charset="-122"/>
                <a:cs typeface="+mn-lt"/>
                <a:sym typeface="+mn-ea"/>
              </a:rPr>
              <a:t>01.</a:t>
            </a:r>
            <a:r>
              <a:rPr kumimoji="0" lang="zh-CN" altLang="en-US" sz="2800" b="1" i="0" u="none" strike="noStrike" kern="1200" cap="none" spc="0" normalizeH="0" baseline="0" noProof="1" dirty="0">
                <a:ln>
                  <a:noFill/>
                </a:ln>
                <a:solidFill>
                  <a:schemeClr val="tx1"/>
                </a:solidFill>
                <a:effectLst/>
                <a:uLnTx/>
                <a:uFillTx/>
                <a:ea typeface="华文细黑" panose="02010600040101010101" pitchFamily="2" charset="-122"/>
                <a:cs typeface="+mn-lt"/>
                <a:sym typeface="+mn-ea"/>
              </a:rPr>
              <a:t>南北极的挑战</a:t>
            </a:r>
            <a:endParaRPr kumimoji="0" lang="zh-CN" altLang="en-US" sz="2800" b="1" i="0" u="none" strike="noStrike" kern="1200" cap="none" spc="0" normalizeH="0" baseline="0" noProof="1" dirty="0">
              <a:ln>
                <a:noFill/>
              </a:ln>
              <a:solidFill>
                <a:schemeClr val="tx1"/>
              </a:solidFill>
              <a:effectLst/>
              <a:uLnTx/>
              <a:uFillTx/>
              <a:ea typeface="华文细黑" panose="02010600040101010101" pitchFamily="2" charset="-122"/>
              <a:cs typeface="+mn-lt"/>
              <a:sym typeface="+mn-ea"/>
            </a:endParaRPr>
          </a:p>
          <a:p>
            <a:pPr marL="285750" marR="0" lvl="0" indent="-285750" algn="l" defTabSz="914400" rtl="0" eaLnBrk="1" fontAlgn="base" latinLnBrk="0" hangingPunct="1">
              <a:lnSpc>
                <a:spcPct val="150000"/>
              </a:lnSpc>
              <a:spcBef>
                <a:spcPct val="0"/>
              </a:spcBef>
              <a:spcAft>
                <a:spcPct val="0"/>
              </a:spcAft>
              <a:buClrTx/>
              <a:buSzTx/>
              <a:buFont typeface="Arial" panose="020B0604020202020204" pitchFamily="34" charset="0"/>
              <a:buChar char="•"/>
              <a:defRPr/>
            </a:pPr>
            <a:endParaRPr kumimoji="0" lang="zh-CN" altLang="en-US" sz="2800" b="1" i="0" u="none" strike="noStrike" kern="1200" cap="none" spc="0" normalizeH="0" baseline="0" noProof="1" dirty="0">
              <a:ln>
                <a:noFill/>
              </a:ln>
              <a:solidFill>
                <a:schemeClr val="tx1"/>
              </a:solidFill>
              <a:effectLst/>
              <a:uLnTx/>
              <a:uFillTx/>
              <a:ea typeface="华文细黑" panose="02010600040101010101" pitchFamily="2" charset="-122"/>
              <a:cs typeface="+mn-lt"/>
              <a:sym typeface="+mn-ea"/>
            </a:endParaRPr>
          </a:p>
          <a:p>
            <a:pPr marL="285750" marR="0" lvl="0" indent="-285750" algn="l" defTabSz="914400" rtl="0" eaLnBrk="1" fontAlgn="base" latinLnBrk="0" hangingPunct="1">
              <a:lnSpc>
                <a:spcPct val="150000"/>
              </a:lnSpc>
              <a:spcBef>
                <a:spcPct val="0"/>
              </a:spcBef>
              <a:spcAft>
                <a:spcPct val="0"/>
              </a:spcAft>
              <a:buClrTx/>
              <a:buSzTx/>
              <a:buFont typeface="Arial" panose="020B0604020202020204" pitchFamily="34" charset="0"/>
              <a:buChar char="•"/>
              <a:defRPr/>
            </a:pPr>
            <a:r>
              <a:rPr lang="en-US" altLang="zh-CN" sz="2400">
                <a:ln>
                  <a:noFill/>
                </a:ln>
                <a:solidFill>
                  <a:schemeClr val="tx1"/>
                </a:solidFill>
                <a:effectLst/>
                <a:uLnTx/>
                <a:uFillTx/>
                <a:ea typeface="华文细黑" panose="02010600040101010101" pitchFamily="2" charset="-122"/>
                <a:cs typeface="+mn-lt"/>
                <a:sym typeface="+mn-ea"/>
              </a:rPr>
              <a:t>02. </a:t>
            </a:r>
            <a:r>
              <a:rPr kumimoji="0" lang="zh-CN" altLang="en-US" sz="2800" b="1" i="0" u="none" strike="noStrike" kern="1200" cap="none" spc="0" normalizeH="0" baseline="0" noProof="1" dirty="0">
                <a:ln>
                  <a:noFill/>
                </a:ln>
                <a:solidFill>
                  <a:schemeClr val="tx1"/>
                </a:solidFill>
                <a:effectLst/>
                <a:uLnTx/>
                <a:uFillTx/>
                <a:ea typeface="华文细黑" panose="02010600040101010101" pitchFamily="2" charset="-122"/>
                <a:cs typeface="+mn-lt"/>
                <a:sym typeface="+mn-ea"/>
              </a:rPr>
              <a:t>科学体检的方法</a:t>
            </a:r>
            <a:endParaRPr kumimoji="0" lang="zh-CN" altLang="en-US" sz="2800" b="1" i="0" u="none" strike="noStrike" kern="1200" cap="none" spc="0" normalizeH="0" baseline="0" noProof="1" dirty="0">
              <a:ln>
                <a:noFill/>
              </a:ln>
              <a:solidFill>
                <a:schemeClr val="tx1"/>
              </a:solidFill>
              <a:effectLst/>
              <a:uLnTx/>
              <a:uFillTx/>
              <a:ea typeface="华文细黑" panose="02010600040101010101" pitchFamily="2" charset="-122"/>
              <a:cs typeface="+mn-lt"/>
              <a:sym typeface="+mn-ea"/>
            </a:endParaRPr>
          </a:p>
          <a:p>
            <a:pPr marL="285750" marR="0" lvl="0" indent="-285750" algn="l" defTabSz="914400" rtl="0" eaLnBrk="1" fontAlgn="base" latinLnBrk="0" hangingPunct="1">
              <a:lnSpc>
                <a:spcPct val="150000"/>
              </a:lnSpc>
              <a:spcBef>
                <a:spcPct val="0"/>
              </a:spcBef>
              <a:spcAft>
                <a:spcPct val="0"/>
              </a:spcAft>
              <a:buClrTx/>
              <a:buSzTx/>
              <a:buFont typeface="Arial" panose="020B0604020202020204" pitchFamily="34" charset="0"/>
              <a:buChar char="•"/>
              <a:defRPr/>
            </a:pPr>
            <a:endParaRPr kumimoji="0" lang="zh-CN" altLang="en-US" sz="3200" b="1" i="0" u="none" strike="noStrike" kern="1200" cap="none" spc="0" normalizeH="0" baseline="0" noProof="1" dirty="0">
              <a:ln>
                <a:noFill/>
              </a:ln>
              <a:solidFill>
                <a:schemeClr val="tx1"/>
              </a:solidFill>
              <a:effectLst/>
              <a:uLnTx/>
              <a:uFillTx/>
              <a:ea typeface="华文细黑" panose="02010600040101010101" pitchFamily="2" charset="-122"/>
              <a:cs typeface="+mn-lt"/>
              <a:sym typeface="+mn-ea"/>
            </a:endParaRPr>
          </a:p>
          <a:p>
            <a:pPr marL="285750" marR="0" lvl="0" indent="-285750" algn="l" defTabSz="914400" rtl="0" eaLnBrk="1" fontAlgn="base" latinLnBrk="0" hangingPunct="1">
              <a:lnSpc>
                <a:spcPct val="150000"/>
              </a:lnSpc>
              <a:spcBef>
                <a:spcPct val="0"/>
              </a:spcBef>
              <a:spcAft>
                <a:spcPct val="0"/>
              </a:spcAft>
              <a:buClrTx/>
              <a:buSzTx/>
              <a:buFont typeface="Arial" panose="020B0604020202020204" pitchFamily="34" charset="0"/>
              <a:buChar char="•"/>
              <a:defRPr/>
            </a:pPr>
            <a:r>
              <a:rPr lang="en-US" altLang="zh-CN" sz="2400">
                <a:ln>
                  <a:noFill/>
                </a:ln>
                <a:solidFill>
                  <a:schemeClr val="tx1"/>
                </a:solidFill>
                <a:effectLst/>
                <a:uLnTx/>
                <a:uFillTx/>
                <a:ea typeface="华文细黑" panose="02010600040101010101" pitchFamily="2" charset="-122"/>
                <a:cs typeface="+mn-lt"/>
                <a:sym typeface="+mn-ea"/>
              </a:rPr>
              <a:t>04. </a:t>
            </a:r>
            <a:r>
              <a:rPr kumimoji="0" lang="zh-CN" altLang="en-US" sz="2400" b="1" i="0" u="none" strike="noStrike" kern="1200" cap="none" spc="0" normalizeH="0" baseline="0" noProof="1" dirty="0">
                <a:ln>
                  <a:noFill/>
                </a:ln>
                <a:solidFill>
                  <a:schemeClr val="tx1"/>
                </a:solidFill>
                <a:effectLst/>
                <a:uLnTx/>
                <a:uFillTx/>
                <a:ea typeface="华文细黑" panose="02010600040101010101" pitchFamily="2" charset="-122"/>
                <a:cs typeface="+mn-lt"/>
                <a:sym typeface="+mn-ea"/>
              </a:rPr>
              <a:t>科学体检的重要性</a:t>
            </a:r>
            <a:endParaRPr kumimoji="0" lang="zh-CN" altLang="en-US" sz="2400" b="1" i="0" u="none" strike="noStrike" kern="1200" cap="none" spc="0" normalizeH="0" baseline="0" noProof="1" dirty="0">
              <a:ln>
                <a:noFill/>
              </a:ln>
              <a:solidFill>
                <a:schemeClr val="tx1"/>
              </a:solidFill>
              <a:effectLst/>
              <a:uLnTx/>
              <a:uFillTx/>
              <a:ea typeface="华文细黑" panose="02010600040101010101" pitchFamily="2" charset="-122"/>
              <a:cs typeface="+mn-lt"/>
              <a:sym typeface="+mn-ea"/>
            </a:endParaRPr>
          </a:p>
        </p:txBody>
      </p:sp>
      <p:pic>
        <p:nvPicPr>
          <p:cNvPr id="8" name="图片 7"/>
          <p:cNvPicPr>
            <a:picLocks noChangeAspect="1"/>
          </p:cNvPicPr>
          <p:nvPr/>
        </p:nvPicPr>
        <p:blipFill>
          <a:blip r:embed="rId1"/>
          <a:srcRect l="46958" t="29604" r="13451" b="508"/>
          <a:stretch>
            <a:fillRect/>
          </a:stretch>
        </p:blipFill>
        <p:spPr>
          <a:xfrm>
            <a:off x="1158875" y="679450"/>
            <a:ext cx="4464685" cy="525907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8" name="矩形 19"/>
          <p:cNvSpPr/>
          <p:nvPr/>
        </p:nvSpPr>
        <p:spPr>
          <a:xfrm>
            <a:off x="974090" y="419100"/>
            <a:ext cx="8181975" cy="1447165"/>
          </a:xfrm>
          <a:prstGeom prst="rect">
            <a:avLst/>
          </a:prstGeom>
          <a:noFill/>
          <a:ln w="9525">
            <a:noFill/>
          </a:ln>
        </p:spPr>
        <p:txBody>
          <a:bodyPr wrap="square" lIns="68573" tIns="34287" rIns="68573" bIns="34287" anchor="t">
            <a:noAutofit/>
          </a:bodyPr>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1400" dirty="0">
                <a:ln>
                  <a:noFill/>
                </a:ln>
                <a:solidFill>
                  <a:schemeClr val="tx1"/>
                </a:solidFill>
                <a:effectLst/>
                <a:uLnTx/>
                <a:uFillTx/>
                <a:ea typeface="华文细黑" panose="02010600040101010101" pitchFamily="2" charset="-122"/>
                <a:cs typeface="+mn-lt"/>
                <a:sym typeface="+mn-ea"/>
              </a:rPr>
              <a:t>在地球的南北两端，是这个星球最寒冷的地方，这里人迹罕至，景色壮阔，珍藏着许多地球的秘密。然而，随着全球变暖，南极的冰山加速崩塌，北极的海冰也逐年消融。近几年来，北极的海冰范围屡次到达历史最低点。在这种背景下，北极熊不得不去更远的地方寻找食物，显然，南北极的生态环境受到了影响。</a:t>
            </a:r>
            <a:r>
              <a:rPr lang="en-US" altLang="zh-CN" sz="1400" dirty="0">
                <a:ln>
                  <a:noFill/>
                </a:ln>
                <a:solidFill>
                  <a:schemeClr val="tx1"/>
                </a:solidFill>
                <a:effectLst/>
                <a:uLnTx/>
                <a:uFillTx/>
                <a:ea typeface="华文细黑" panose="02010600040101010101" pitchFamily="2" charset="-122"/>
                <a:cs typeface="+mn-lt"/>
                <a:sym typeface="+mn-ea"/>
              </a:rPr>
              <a:t> </a:t>
            </a:r>
            <a:endParaRPr lang="en-US" altLang="zh-CN" sz="1400" dirty="0">
              <a:ln>
                <a:noFill/>
              </a:ln>
              <a:solidFill>
                <a:schemeClr val="tx1"/>
              </a:solidFill>
              <a:effectLst/>
              <a:uLnTx/>
              <a:uFillTx/>
              <a:ea typeface="华文细黑" panose="02010600040101010101" pitchFamily="2" charset="-122"/>
              <a:cs typeface="+mn-lt"/>
              <a:sym typeface="+mn-ea"/>
            </a:endParaRPr>
          </a:p>
        </p:txBody>
      </p:sp>
      <p:pic>
        <p:nvPicPr>
          <p:cNvPr id="12" name="图片 11"/>
          <p:cNvPicPr>
            <a:picLocks noChangeAspect="1"/>
          </p:cNvPicPr>
          <p:nvPr/>
        </p:nvPicPr>
        <p:blipFill>
          <a:blip r:embed="rId1"/>
          <a:srcRect t="47618"/>
          <a:stretch>
            <a:fillRect/>
          </a:stretch>
        </p:blipFill>
        <p:spPr>
          <a:xfrm>
            <a:off x="-68580" y="2129790"/>
            <a:ext cx="12329160" cy="430847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custDataLst>
              <p:tags r:id="rId1"/>
            </p:custDataLst>
          </p:nvPr>
        </p:nvGrpSpPr>
        <p:grpSpPr>
          <a:xfrm>
            <a:off x="791210" y="586105"/>
            <a:ext cx="3966210" cy="5698682"/>
            <a:chOff x="1728" y="2010"/>
            <a:chExt cx="5764" cy="7961"/>
          </a:xfrm>
        </p:grpSpPr>
        <p:pic>
          <p:nvPicPr>
            <p:cNvPr id="8" name="图片 7" descr="e885dbe2417fdd9b505bdda4b82446cfaa1559b620ebd5-mZOZDf_fw658[1]"/>
            <p:cNvPicPr>
              <a:picLocks noChangeAspect="1"/>
            </p:cNvPicPr>
            <p:nvPr>
              <p:custDataLst>
                <p:tags r:id="rId2"/>
              </p:custDataLst>
            </p:nvPr>
          </p:nvPicPr>
          <p:blipFill>
            <a:blip r:embed="rId3"/>
            <a:srcRect r="50208"/>
            <a:stretch>
              <a:fillRect/>
            </a:stretch>
          </p:blipFill>
          <p:spPr>
            <a:xfrm>
              <a:off x="1728" y="2010"/>
              <a:ext cx="4915" cy="4231"/>
            </a:xfrm>
            <a:prstGeom prst="roundRect">
              <a:avLst>
                <a:gd name="adj" fmla="val 2198"/>
              </a:avLst>
            </a:prstGeom>
          </p:spPr>
        </p:pic>
        <p:sp>
          <p:nvSpPr>
            <p:cNvPr id="11" name="圆角矩形 10"/>
            <p:cNvSpPr/>
            <p:nvPr>
              <p:custDataLst>
                <p:tags r:id="rId4"/>
              </p:custDataLst>
            </p:nvPr>
          </p:nvSpPr>
          <p:spPr>
            <a:xfrm>
              <a:off x="2042" y="5024"/>
              <a:ext cx="4288" cy="4947"/>
            </a:xfrm>
            <a:prstGeom prst="roundRect">
              <a:avLst>
                <a:gd name="adj" fmla="val 1047"/>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388" name="矩形 19"/>
            <p:cNvSpPr/>
            <p:nvPr>
              <p:custDataLst>
                <p:tags r:id="rId5"/>
              </p:custDataLst>
            </p:nvPr>
          </p:nvSpPr>
          <p:spPr>
            <a:xfrm>
              <a:off x="2465" y="5355"/>
              <a:ext cx="3442" cy="4608"/>
            </a:xfrm>
            <a:prstGeom prst="rect">
              <a:avLst/>
            </a:prstGeom>
            <a:noFill/>
            <a:ln w="9525">
              <a:noFill/>
            </a:ln>
          </p:spPr>
          <p:txBody>
            <a:bodyPr wrap="square" lIns="68573" tIns="34287" rIns="68573" bIns="34287" anchor="t">
              <a:spAutoFit/>
            </a:bodyPr>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1400" dirty="0">
                  <a:ln>
                    <a:noFill/>
                  </a:ln>
                  <a:solidFill>
                    <a:schemeClr val="tx1"/>
                  </a:solidFill>
                  <a:effectLst/>
                  <a:uLnTx/>
                  <a:uFillTx/>
                  <a:ea typeface="华文细黑" panose="02010600040101010101" pitchFamily="2" charset="-122"/>
                  <a:cs typeface="+mn-lt"/>
                  <a:sym typeface="+mn-ea"/>
                </a:rPr>
                <a:t>想搞清楚这种影响有多大，就需要科学家对南北极做体检，利用科考船和各种船载的设备对南北极的生物、海洋、海冰、大气做完整的调查和研究。比如在南北极布放沉积物捕获器，可以采集到海滨和上层海洋的颗粒物，从中获取丰富的海洋环境信息。</a:t>
              </a:r>
              <a:endParaRPr lang="zh-CN" altLang="en-US" sz="1400" dirty="0">
                <a:ln>
                  <a:noFill/>
                </a:ln>
                <a:solidFill>
                  <a:schemeClr val="tx1"/>
                </a:solidFill>
                <a:effectLst/>
                <a:uLnTx/>
                <a:uFillTx/>
                <a:ea typeface="华文细黑" panose="02010600040101010101" pitchFamily="2" charset="-122"/>
                <a:cs typeface="+mn-lt"/>
                <a:sym typeface="+mn-ea"/>
              </a:endParaRPr>
            </a:p>
          </p:txBody>
        </p:sp>
        <p:sp>
          <p:nvSpPr>
            <p:cNvPr id="12" name="圆角矩形 11"/>
            <p:cNvSpPr/>
            <p:nvPr>
              <p:custDataLst>
                <p:tags r:id="rId6"/>
              </p:custDataLst>
            </p:nvPr>
          </p:nvSpPr>
          <p:spPr>
            <a:xfrm>
              <a:off x="5907" y="9239"/>
              <a:ext cx="1585" cy="732"/>
            </a:xfrm>
            <a:prstGeom prst="roundRect">
              <a:avLst>
                <a:gd name="adj" fmla="val 1047"/>
              </a:avLst>
            </a:prstGeom>
            <a:solidFill>
              <a:srgbClr val="83CC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4" name="组合 13"/>
          <p:cNvGrpSpPr/>
          <p:nvPr>
            <p:custDataLst>
              <p:tags r:id="rId7"/>
            </p:custDataLst>
          </p:nvPr>
        </p:nvGrpSpPr>
        <p:grpSpPr>
          <a:xfrm>
            <a:off x="4567555" y="585470"/>
            <a:ext cx="3616325" cy="5663048"/>
            <a:chOff x="1728" y="2010"/>
            <a:chExt cx="5644" cy="7961"/>
          </a:xfrm>
        </p:grpSpPr>
        <p:pic>
          <p:nvPicPr>
            <p:cNvPr id="15" name="图片 14" descr="e885dbe2417fdd9b505bdda4b82446cfaa1559b620ebd5-mZOZDf_fw658[1]"/>
            <p:cNvPicPr>
              <a:picLocks noChangeAspect="1"/>
            </p:cNvPicPr>
            <p:nvPr>
              <p:custDataLst>
                <p:tags r:id="rId8"/>
              </p:custDataLst>
            </p:nvPr>
          </p:nvPicPr>
          <p:blipFill>
            <a:blip r:embed="rId3"/>
            <a:srcRect r="50208"/>
            <a:stretch>
              <a:fillRect/>
            </a:stretch>
          </p:blipFill>
          <p:spPr>
            <a:xfrm>
              <a:off x="1728" y="2010"/>
              <a:ext cx="4915" cy="4231"/>
            </a:xfrm>
            <a:prstGeom prst="roundRect">
              <a:avLst>
                <a:gd name="adj" fmla="val 2198"/>
              </a:avLst>
            </a:prstGeom>
          </p:spPr>
        </p:pic>
        <p:sp>
          <p:nvSpPr>
            <p:cNvPr id="16" name="圆角矩形 15"/>
            <p:cNvSpPr/>
            <p:nvPr>
              <p:custDataLst>
                <p:tags r:id="rId9"/>
              </p:custDataLst>
            </p:nvPr>
          </p:nvSpPr>
          <p:spPr>
            <a:xfrm>
              <a:off x="2042" y="5024"/>
              <a:ext cx="4288" cy="4947"/>
            </a:xfrm>
            <a:prstGeom prst="roundRect">
              <a:avLst>
                <a:gd name="adj" fmla="val 1047"/>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9"/>
            <p:cNvSpPr/>
            <p:nvPr>
              <p:custDataLst>
                <p:tags r:id="rId10"/>
              </p:custDataLst>
            </p:nvPr>
          </p:nvSpPr>
          <p:spPr>
            <a:xfrm>
              <a:off x="2391" y="5210"/>
              <a:ext cx="3803" cy="4637"/>
            </a:xfrm>
            <a:prstGeom prst="rect">
              <a:avLst/>
            </a:prstGeom>
            <a:noFill/>
            <a:ln w="9525">
              <a:noFill/>
            </a:ln>
          </p:spPr>
          <p:txBody>
            <a:bodyPr wrap="square" lIns="68573" tIns="34287" rIns="68573" bIns="34287" anchor="t">
              <a:spAutoFit/>
            </a:bodyPr>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1400" dirty="0">
                  <a:ln>
                    <a:noFill/>
                  </a:ln>
                  <a:solidFill>
                    <a:schemeClr val="tx1"/>
                  </a:solidFill>
                  <a:effectLst/>
                  <a:uLnTx/>
                  <a:uFillTx/>
                  <a:ea typeface="华文细黑" panose="02010600040101010101" pitchFamily="2" charset="-122"/>
                  <a:cs typeface="+mn-lt"/>
                  <a:sym typeface="+mn-ea"/>
                </a:rPr>
                <a:t>这就好比给南北极海洋做抽血检查，海水中的生物化学物质、颗粒物等也能提供非常有意义的环境信息。初步处理后，这些样品会被送到实验室，由科学家利用各种设备和仪器对他们进行分析，再结合他们的专业知识，对南北极做一个完整彻底的</a:t>
              </a:r>
              <a:r>
                <a:rPr lang="en-US" altLang="zh-CN" sz="1400" dirty="0">
                  <a:ln>
                    <a:noFill/>
                  </a:ln>
                  <a:solidFill>
                    <a:schemeClr val="tx1"/>
                  </a:solidFill>
                  <a:effectLst/>
                  <a:uLnTx/>
                  <a:uFillTx/>
                  <a:ea typeface="华文细黑" panose="02010600040101010101" pitchFamily="2" charset="-122"/>
                  <a:cs typeface="+mn-lt"/>
                  <a:sym typeface="+mn-ea"/>
                </a:rPr>
                <a:t>“</a:t>
              </a:r>
              <a:r>
                <a:rPr lang="zh-CN" altLang="en-US" sz="1400" dirty="0">
                  <a:ln>
                    <a:noFill/>
                  </a:ln>
                  <a:solidFill>
                    <a:schemeClr val="tx1"/>
                  </a:solidFill>
                  <a:effectLst/>
                  <a:uLnTx/>
                  <a:uFillTx/>
                  <a:ea typeface="华文细黑" panose="02010600040101010101" pitchFamily="2" charset="-122"/>
                  <a:cs typeface="+mn-lt"/>
                  <a:sym typeface="+mn-ea"/>
                </a:rPr>
                <a:t>体检</a:t>
              </a:r>
              <a:r>
                <a:rPr lang="en-US" altLang="zh-CN" sz="1400" dirty="0">
                  <a:ln>
                    <a:noFill/>
                  </a:ln>
                  <a:solidFill>
                    <a:schemeClr val="tx1"/>
                  </a:solidFill>
                  <a:effectLst/>
                  <a:uLnTx/>
                  <a:uFillTx/>
                  <a:ea typeface="华文细黑" panose="02010600040101010101" pitchFamily="2" charset="-122"/>
                  <a:cs typeface="+mn-lt"/>
                  <a:sym typeface="+mn-ea"/>
                </a:rPr>
                <a:t>”</a:t>
              </a:r>
              <a:r>
                <a:rPr lang="zh-CN" altLang="en-US" sz="1400" dirty="0">
                  <a:ln>
                    <a:noFill/>
                  </a:ln>
                  <a:solidFill>
                    <a:schemeClr val="tx1"/>
                  </a:solidFill>
                  <a:effectLst/>
                  <a:uLnTx/>
                  <a:uFillTx/>
                  <a:ea typeface="华文细黑" panose="02010600040101010101" pitchFamily="2" charset="-122"/>
                  <a:cs typeface="+mn-lt"/>
                  <a:sym typeface="+mn-ea"/>
                </a:rPr>
                <a:t>。</a:t>
              </a:r>
              <a:endParaRPr lang="zh-CN" altLang="en-US" sz="1400" dirty="0">
                <a:ln>
                  <a:noFill/>
                </a:ln>
                <a:solidFill>
                  <a:schemeClr val="tx1"/>
                </a:solidFill>
                <a:effectLst/>
                <a:uLnTx/>
                <a:uFillTx/>
                <a:ea typeface="华文细黑" panose="02010600040101010101" pitchFamily="2" charset="-122"/>
                <a:cs typeface="+mn-lt"/>
                <a:sym typeface="+mn-ea"/>
              </a:endParaRPr>
            </a:p>
          </p:txBody>
        </p:sp>
        <p:sp>
          <p:nvSpPr>
            <p:cNvPr id="18" name="圆角矩形 17"/>
            <p:cNvSpPr/>
            <p:nvPr>
              <p:custDataLst>
                <p:tags r:id="rId11"/>
              </p:custDataLst>
            </p:nvPr>
          </p:nvSpPr>
          <p:spPr>
            <a:xfrm>
              <a:off x="5787" y="9239"/>
              <a:ext cx="1585" cy="732"/>
            </a:xfrm>
            <a:prstGeom prst="roundRect">
              <a:avLst>
                <a:gd name="adj" fmla="val 1047"/>
              </a:avLst>
            </a:prstGeom>
            <a:solidFill>
              <a:srgbClr val="83CC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9" name="组合 18"/>
          <p:cNvGrpSpPr/>
          <p:nvPr>
            <p:custDataLst>
              <p:tags r:id="rId12"/>
            </p:custDataLst>
          </p:nvPr>
        </p:nvGrpSpPr>
        <p:grpSpPr>
          <a:xfrm>
            <a:off x="8102600" y="586105"/>
            <a:ext cx="3808730" cy="6287681"/>
            <a:chOff x="1728" y="2010"/>
            <a:chExt cx="5764" cy="8979"/>
          </a:xfrm>
        </p:grpSpPr>
        <p:pic>
          <p:nvPicPr>
            <p:cNvPr id="20" name="图片 19" descr="e885dbe2417fdd9b505bdda4b82446cfaa1559b620ebd5-mZOZDf_fw658[1]"/>
            <p:cNvPicPr>
              <a:picLocks noChangeAspect="1"/>
            </p:cNvPicPr>
            <p:nvPr>
              <p:custDataLst>
                <p:tags r:id="rId13"/>
              </p:custDataLst>
            </p:nvPr>
          </p:nvPicPr>
          <p:blipFill>
            <a:blip r:embed="rId3"/>
            <a:srcRect r="50208"/>
            <a:stretch>
              <a:fillRect/>
            </a:stretch>
          </p:blipFill>
          <p:spPr>
            <a:xfrm>
              <a:off x="1728" y="2010"/>
              <a:ext cx="4915" cy="4231"/>
            </a:xfrm>
            <a:prstGeom prst="roundRect">
              <a:avLst>
                <a:gd name="adj" fmla="val 2198"/>
              </a:avLst>
            </a:prstGeom>
          </p:spPr>
        </p:pic>
        <p:sp>
          <p:nvSpPr>
            <p:cNvPr id="21" name="圆角矩形 20"/>
            <p:cNvSpPr/>
            <p:nvPr>
              <p:custDataLst>
                <p:tags r:id="rId14"/>
              </p:custDataLst>
            </p:nvPr>
          </p:nvSpPr>
          <p:spPr>
            <a:xfrm>
              <a:off x="2042" y="5024"/>
              <a:ext cx="4288" cy="4947"/>
            </a:xfrm>
            <a:prstGeom prst="roundRect">
              <a:avLst>
                <a:gd name="adj" fmla="val 1047"/>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19"/>
            <p:cNvSpPr/>
            <p:nvPr>
              <p:custDataLst>
                <p:tags r:id="rId15"/>
              </p:custDataLst>
            </p:nvPr>
          </p:nvSpPr>
          <p:spPr>
            <a:xfrm>
              <a:off x="2214" y="5091"/>
              <a:ext cx="3932" cy="5898"/>
            </a:xfrm>
            <a:prstGeom prst="rect">
              <a:avLst/>
            </a:prstGeom>
            <a:noFill/>
            <a:ln w="9525">
              <a:noFill/>
            </a:ln>
          </p:spPr>
          <p:txBody>
            <a:bodyPr wrap="square" lIns="68573" tIns="34287" rIns="68573" bIns="34287" anchor="t">
              <a:noAutofit/>
            </a:bodyPr>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1400" dirty="0">
                  <a:ln>
                    <a:noFill/>
                  </a:ln>
                  <a:solidFill>
                    <a:schemeClr val="tx1"/>
                  </a:solidFill>
                  <a:effectLst/>
                  <a:uLnTx/>
                  <a:uFillTx/>
                  <a:ea typeface="华文细黑" panose="02010600040101010101" pitchFamily="2" charset="-122"/>
                  <a:cs typeface="+mn-lt"/>
                  <a:sym typeface="+mn-ea"/>
                </a:rPr>
                <a:t>在自然资源部海洋生态系统动力学重点实验室，科学家们正马不停蹄地对南北极采集回来的样品进行分析和测试。</a:t>
              </a:r>
              <a:endParaRPr lang="zh-CN" altLang="en-US" sz="1400" dirty="0">
                <a:ln>
                  <a:noFill/>
                </a:ln>
                <a:solidFill>
                  <a:schemeClr val="tx1"/>
                </a:solidFill>
                <a:effectLst/>
                <a:uLnTx/>
                <a:uFillTx/>
                <a:ea typeface="华文细黑" panose="02010600040101010101" pitchFamily="2" charset="-122"/>
                <a:cs typeface="+mn-lt"/>
                <a:sym typeface="+mn-ea"/>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1400" dirty="0">
                  <a:ln>
                    <a:noFill/>
                  </a:ln>
                  <a:solidFill>
                    <a:schemeClr val="tx1"/>
                  </a:solidFill>
                  <a:effectLst/>
                  <a:uLnTx/>
                  <a:uFillTx/>
                  <a:ea typeface="华文细黑" panose="02010600040101010101" pitchFamily="2" charset="-122"/>
                  <a:cs typeface="+mn-lt"/>
                  <a:sym typeface="+mn-ea"/>
                </a:rPr>
                <a:t>如果将海洋当中那些能够源源不断从大气当中吸收二氧化碳的初级生产者比作一台台发动机的话，那么海水中的营养盐就是这些发动机不可缺少的燃料。</a:t>
              </a:r>
              <a:endParaRPr lang="en-US" altLang="zh-CN" sz="1400" dirty="0">
                <a:ln>
                  <a:noFill/>
                </a:ln>
                <a:solidFill>
                  <a:schemeClr val="tx1"/>
                </a:solidFill>
                <a:effectLst/>
                <a:uLnTx/>
                <a:uFillTx/>
                <a:ea typeface="华文细黑" panose="02010600040101010101" pitchFamily="2" charset="-122"/>
                <a:cs typeface="+mn-lt"/>
                <a:sym typeface="+mn-ea"/>
              </a:endParaRPr>
            </a:p>
          </p:txBody>
        </p:sp>
        <p:sp>
          <p:nvSpPr>
            <p:cNvPr id="23" name="圆角矩形 22"/>
            <p:cNvSpPr/>
            <p:nvPr>
              <p:custDataLst>
                <p:tags r:id="rId16"/>
              </p:custDataLst>
            </p:nvPr>
          </p:nvSpPr>
          <p:spPr>
            <a:xfrm>
              <a:off x="5907" y="9239"/>
              <a:ext cx="1585" cy="732"/>
            </a:xfrm>
            <a:prstGeom prst="roundRect">
              <a:avLst>
                <a:gd name="adj" fmla="val 1047"/>
              </a:avLst>
            </a:prstGeom>
            <a:solidFill>
              <a:srgbClr val="83CC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rcRect l="46958" t="63586" r="13451" b="508"/>
          <a:stretch>
            <a:fillRect/>
          </a:stretch>
        </p:blipFill>
        <p:spPr>
          <a:xfrm>
            <a:off x="850900" y="3677285"/>
            <a:ext cx="5100955" cy="2204085"/>
          </a:xfrm>
          <a:prstGeom prst="rect">
            <a:avLst/>
          </a:prstGeom>
        </p:spPr>
      </p:pic>
      <p:pic>
        <p:nvPicPr>
          <p:cNvPr id="8" name="图片 7"/>
          <p:cNvPicPr>
            <a:picLocks noChangeAspect="1"/>
          </p:cNvPicPr>
          <p:nvPr/>
        </p:nvPicPr>
        <p:blipFill>
          <a:blip r:embed="rId1"/>
          <a:srcRect l="46958" t="29604" r="13451" b="508"/>
          <a:stretch>
            <a:fillRect/>
          </a:stretch>
        </p:blipFill>
        <p:spPr>
          <a:xfrm>
            <a:off x="6278880" y="436245"/>
            <a:ext cx="4962525" cy="5844540"/>
          </a:xfrm>
          <a:prstGeom prst="rect">
            <a:avLst/>
          </a:prstGeom>
        </p:spPr>
      </p:pic>
      <p:sp>
        <p:nvSpPr>
          <p:cNvPr id="9" name="矩形 19"/>
          <p:cNvSpPr/>
          <p:nvPr/>
        </p:nvSpPr>
        <p:spPr>
          <a:xfrm>
            <a:off x="759460" y="719455"/>
            <a:ext cx="5283835" cy="2652395"/>
          </a:xfrm>
          <a:prstGeom prst="rect">
            <a:avLst/>
          </a:prstGeom>
          <a:noFill/>
          <a:ln w="9525">
            <a:noFill/>
          </a:ln>
        </p:spPr>
        <p:txBody>
          <a:bodyPr wrap="square" lIns="68573" tIns="34287" rIns="68573" bIns="34287" anchor="t">
            <a:spAutoFit/>
          </a:bodyPr>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1400" dirty="0">
                <a:ln>
                  <a:noFill/>
                </a:ln>
                <a:solidFill>
                  <a:schemeClr val="tx1"/>
                </a:solidFill>
                <a:effectLst/>
                <a:uLnTx/>
                <a:uFillTx/>
                <a:ea typeface="华文细黑" panose="02010600040101010101" pitchFamily="2" charset="-122"/>
                <a:cs typeface="+mn-lt"/>
                <a:sym typeface="+mn-ea"/>
              </a:rPr>
              <a:t>总有机碳分析仪可以对海水样品进行分析检测，从而得到海水中溶解有机碳的分布。这样有助于我们了解极地海域生态系统和碳循环状况。</a:t>
            </a:r>
            <a:endParaRPr lang="zh-CN" altLang="en-US" sz="1400" dirty="0">
              <a:ln>
                <a:noFill/>
              </a:ln>
              <a:solidFill>
                <a:schemeClr val="tx1"/>
              </a:solidFill>
              <a:effectLst/>
              <a:uLnTx/>
              <a:uFillTx/>
              <a:ea typeface="华文细黑" panose="02010600040101010101" pitchFamily="2" charset="-122"/>
              <a:cs typeface="+mn-lt"/>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1400" dirty="0">
                <a:ln>
                  <a:noFill/>
                </a:ln>
                <a:solidFill>
                  <a:schemeClr val="tx1"/>
                </a:solidFill>
                <a:effectLst/>
                <a:uLnTx/>
                <a:uFillTx/>
                <a:ea typeface="华文细黑" panose="02010600040101010101" pitchFamily="2" charset="-122"/>
                <a:cs typeface="+mn-lt"/>
                <a:sym typeface="+mn-ea"/>
              </a:rPr>
              <a:t>从极地大洋带回的水体悬浮颗粒物和沉积物样品经过简单的萃取、浓缩和定容等过程可以制备成上机样品，随后使用超高效液相色谱仪可以分析样品中的浮游植物色素组成和含量，进而评估研究区域的浮游植物的生长状况和生态系统的稳定性。</a:t>
            </a:r>
            <a:endParaRPr lang="zh-CN" altLang="en-US" sz="1400" dirty="0">
              <a:ln>
                <a:noFill/>
              </a:ln>
              <a:solidFill>
                <a:schemeClr val="tx1"/>
              </a:solidFill>
              <a:effectLst/>
              <a:uLnTx/>
              <a:uFillTx/>
              <a:ea typeface="华文细黑" panose="02010600040101010101" pitchFamily="2" charset="-122"/>
              <a:cs typeface="+mn-lt"/>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lang="zh-CN" altLang="en-US" sz="1400" dirty="0">
              <a:ln>
                <a:noFill/>
              </a:ln>
              <a:solidFill>
                <a:schemeClr val="tx1"/>
              </a:solidFill>
              <a:effectLst/>
              <a:uLnTx/>
              <a:uFillTx/>
              <a:ea typeface="华文细黑" panose="02010600040101010101" pitchFamily="2" charset="-122"/>
              <a:cs typeface="+mn-lt"/>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descr="3acdfd3fe5e56bc654edf8aecd15379184d667c3a162-Cx0pZi_fw658[1]"/>
          <p:cNvPicPr>
            <a:picLocks noChangeAspect="1"/>
          </p:cNvPicPr>
          <p:nvPr/>
        </p:nvPicPr>
        <p:blipFill>
          <a:blip r:embed="rId1"/>
          <a:stretch>
            <a:fillRect/>
          </a:stretch>
        </p:blipFill>
        <p:spPr>
          <a:xfrm>
            <a:off x="5623560" y="1756410"/>
            <a:ext cx="3345180" cy="3345180"/>
          </a:xfrm>
          <a:prstGeom prst="rect">
            <a:avLst/>
          </a:prstGeom>
        </p:spPr>
      </p:pic>
      <p:pic>
        <p:nvPicPr>
          <p:cNvPr id="7" name="图片 6"/>
          <p:cNvPicPr>
            <a:picLocks noChangeAspect="1"/>
          </p:cNvPicPr>
          <p:nvPr/>
        </p:nvPicPr>
        <p:blipFill>
          <a:blip r:embed="rId2"/>
          <a:stretch>
            <a:fillRect/>
          </a:stretch>
        </p:blipFill>
        <p:spPr>
          <a:xfrm>
            <a:off x="517525" y="1756410"/>
            <a:ext cx="5014595" cy="3345180"/>
          </a:xfrm>
          <a:prstGeom prst="rect">
            <a:avLst/>
          </a:prstGeom>
        </p:spPr>
      </p:pic>
      <p:sp>
        <p:nvSpPr>
          <p:cNvPr id="16388" name="矩形 19"/>
          <p:cNvSpPr/>
          <p:nvPr/>
        </p:nvSpPr>
        <p:spPr>
          <a:xfrm>
            <a:off x="9192895" y="1681480"/>
            <a:ext cx="2591435" cy="3919220"/>
          </a:xfrm>
          <a:prstGeom prst="rect">
            <a:avLst/>
          </a:prstGeom>
          <a:noFill/>
          <a:ln w="9525">
            <a:noFill/>
          </a:ln>
        </p:spPr>
        <p:txBody>
          <a:bodyPr wrap="square" lIns="68573" tIns="34287" rIns="68573" bIns="34287" anchor="t">
            <a:noAutofit/>
          </a:bodyPr>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1400" dirty="0">
                <a:ln>
                  <a:noFill/>
                </a:ln>
                <a:effectLst/>
                <a:uLnTx/>
                <a:uFillTx/>
                <a:ea typeface="华文细黑" panose="02010600040101010101" pitchFamily="2" charset="-122"/>
                <a:cs typeface="+mn-lt"/>
                <a:sym typeface="+mn-ea"/>
              </a:rPr>
              <a:t>利用气相色谱质谱仪对北冰洋海水颗粒物和表层沉积物的样品进行有机地球化学参数的分析，研究北极海冰变化对生态系统演变和碳循环带来的影响。</a:t>
            </a:r>
            <a:r>
              <a:rPr lang="en-US" altLang="zh-CN" sz="1400" dirty="0">
                <a:ln>
                  <a:noFill/>
                </a:ln>
                <a:effectLst/>
                <a:uLnTx/>
                <a:uFillTx/>
                <a:ea typeface="华文细黑" panose="02010600040101010101" pitchFamily="2" charset="-122"/>
                <a:cs typeface="+mn-lt"/>
                <a:sym typeface="+mn-ea"/>
              </a:rPr>
              <a:t> </a:t>
            </a:r>
            <a:endParaRPr lang="en-US" altLang="zh-CN" sz="1400" dirty="0">
              <a:ln>
                <a:noFill/>
              </a:ln>
              <a:solidFill>
                <a:schemeClr val="tx1"/>
              </a:solidFill>
              <a:effectLst/>
              <a:uLnTx/>
              <a:uFillTx/>
              <a:ea typeface="华文细黑" panose="02010600040101010101" pitchFamily="2" charset="-122"/>
              <a:cs typeface="+mn-lt"/>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lang="zh-CN" altLang="en-US" sz="1400" dirty="0">
              <a:ln>
                <a:noFill/>
              </a:ln>
              <a:effectLst/>
              <a:uLnTx/>
              <a:uFillTx/>
              <a:ea typeface="华文细黑" panose="02010600040101010101" pitchFamily="2" charset="-122"/>
              <a:cs typeface="+mn-lt"/>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1400" dirty="0">
                <a:ln>
                  <a:noFill/>
                </a:ln>
                <a:effectLst/>
                <a:uLnTx/>
                <a:uFillTx/>
                <a:ea typeface="华文细黑" panose="02010600040101010101" pitchFamily="2" charset="-122"/>
                <a:cs typeface="+mn-lt"/>
                <a:sym typeface="+mn-ea"/>
              </a:rPr>
              <a:t>利用光学显微镜观测北冰洋的浮游植物，鉴定它们的种类，通过分析他们的种群变化来了解北冰洋的环境情况。</a:t>
            </a:r>
            <a:endParaRPr lang="zh-CN" altLang="en-US" sz="1400" dirty="0">
              <a:ln>
                <a:noFill/>
              </a:ln>
              <a:solidFill>
                <a:schemeClr val="tx1"/>
              </a:solidFill>
              <a:effectLst/>
              <a:uLnTx/>
              <a:uFillTx/>
              <a:ea typeface="华文细黑" panose="02010600040101010101" pitchFamily="2" charset="-122"/>
              <a:cs typeface="+mn-lt"/>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a:picLocks noChangeAspect="1"/>
          </p:cNvPicPr>
          <p:nvPr/>
        </p:nvPicPr>
        <p:blipFill>
          <a:blip r:embed="rId1"/>
          <a:srcRect l="47918"/>
          <a:stretch>
            <a:fillRect/>
          </a:stretch>
        </p:blipFill>
        <p:spPr>
          <a:xfrm>
            <a:off x="578485" y="488950"/>
            <a:ext cx="4683760" cy="5999480"/>
          </a:xfrm>
          <a:prstGeom prst="rect">
            <a:avLst/>
          </a:prstGeom>
        </p:spPr>
      </p:pic>
      <p:pic>
        <p:nvPicPr>
          <p:cNvPr id="6" name="图片 5" descr="0034034489386062_b[1]"/>
          <p:cNvPicPr>
            <a:picLocks noChangeAspect="1"/>
          </p:cNvPicPr>
          <p:nvPr/>
        </p:nvPicPr>
        <p:blipFill>
          <a:blip r:embed="rId2"/>
          <a:srcRect t="29273" r="48981" b="46893"/>
          <a:stretch>
            <a:fillRect/>
          </a:stretch>
        </p:blipFill>
        <p:spPr>
          <a:xfrm>
            <a:off x="5488940" y="1228090"/>
            <a:ext cx="6249035" cy="1972945"/>
          </a:xfrm>
          <a:prstGeom prst="rect">
            <a:avLst/>
          </a:prstGeom>
        </p:spPr>
      </p:pic>
      <p:sp>
        <p:nvSpPr>
          <p:cNvPr id="16388" name="矩形 19"/>
          <p:cNvSpPr/>
          <p:nvPr/>
        </p:nvSpPr>
        <p:spPr>
          <a:xfrm>
            <a:off x="5489575" y="3829685"/>
            <a:ext cx="6248400" cy="2005965"/>
          </a:xfrm>
          <a:prstGeom prst="rect">
            <a:avLst/>
          </a:prstGeom>
          <a:noFill/>
          <a:ln w="9525">
            <a:noFill/>
          </a:ln>
        </p:spPr>
        <p:txBody>
          <a:bodyPr wrap="square" lIns="68573" tIns="34287" rIns="68573" bIns="34287" anchor="t">
            <a:spAutoFit/>
          </a:bodyPr>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1400" dirty="0">
                <a:ln>
                  <a:noFill/>
                </a:ln>
                <a:solidFill>
                  <a:schemeClr val="tx1"/>
                </a:solidFill>
                <a:effectLst/>
                <a:uLnTx/>
                <a:uFillTx/>
                <a:ea typeface="华文细黑" panose="02010600040101010101" pitchFamily="2" charset="-122"/>
                <a:cs typeface="+mn-lt"/>
                <a:sym typeface="+mn-ea"/>
              </a:rPr>
              <a:t>这一系列精细的样品处理与先进的仪器分析，不仅揭示了极地生态系统中浮游植物的动态变化，还深入探索了北冰洋在全球碳循环中的关键作用。通过这些跨学科的研究方法，科学家们正逐步解开极地环境变化与全球生态系统稳定性的复杂关系，为应对气候变化、保护极地生态安全提供科学依据。未来，随着技术的不断进步和研究的深入，我们期待能更加全面地理解极地生态系统的奥秘。</a:t>
            </a:r>
            <a:endParaRPr lang="zh-CN" altLang="en-US" sz="1400" dirty="0">
              <a:ln>
                <a:noFill/>
              </a:ln>
              <a:solidFill>
                <a:schemeClr val="tx1"/>
              </a:solidFill>
              <a:effectLst/>
              <a:uLnTx/>
              <a:uFillTx/>
              <a:ea typeface="华文细黑" panose="02010600040101010101" pitchFamily="2" charset="-122"/>
              <a:cs typeface="+mn-lt"/>
              <a:sym typeface="+mn-ea"/>
            </a:endParaRPr>
          </a:p>
        </p:txBody>
      </p:sp>
    </p:spTree>
  </p:cSld>
  <p:clrMapOvr>
    <a:masterClrMapping/>
  </p:clrMapOvr>
</p:sld>
</file>

<file path=ppt/tags/tag1.xml><?xml version="1.0" encoding="utf-8"?>
<p:tagLst xmlns:p="http://schemas.openxmlformats.org/presentationml/2006/main">
  <p:tag name="KSO_WM_DIAGRAM_VIRTUALLY_FRAME" val="{&quot;height&quot;:583.2,&quot;left&quot;:62.3,&quot;top&quot;:46.1,&quot;width&quot;:875.6}"/>
</p:tagLst>
</file>

<file path=ppt/tags/tag10.xml><?xml version="1.0" encoding="utf-8"?>
<p:tagLst xmlns:p="http://schemas.openxmlformats.org/presentationml/2006/main">
  <p:tag name="KSO_WM_DIAGRAM_VIRTUALLY_FRAME" val="{&quot;height&quot;:583.2,&quot;left&quot;:62.3,&quot;top&quot;:46.1,&quot;width&quot;:875.6}"/>
</p:tagLst>
</file>

<file path=ppt/tags/tag11.xml><?xml version="1.0" encoding="utf-8"?>
<p:tagLst xmlns:p="http://schemas.openxmlformats.org/presentationml/2006/main">
  <p:tag name="KSO_WM_DIAGRAM_VIRTUALLY_FRAME" val="{&quot;height&quot;:583.2,&quot;left&quot;:62.3,&quot;top&quot;:46.1,&quot;width&quot;:875.6}"/>
</p:tagLst>
</file>

<file path=ppt/tags/tag12.xml><?xml version="1.0" encoding="utf-8"?>
<p:tagLst xmlns:p="http://schemas.openxmlformats.org/presentationml/2006/main">
  <p:tag name="KSO_WM_DIAGRAM_VIRTUALLY_FRAME" val="{&quot;height&quot;:583.2,&quot;left&quot;:62.3,&quot;top&quot;:46.1,&quot;width&quot;:875.6}"/>
</p:tagLst>
</file>

<file path=ppt/tags/tag13.xml><?xml version="1.0" encoding="utf-8"?>
<p:tagLst xmlns:p="http://schemas.openxmlformats.org/presentationml/2006/main">
  <p:tag name="KSO_WM_DIAGRAM_VIRTUALLY_FRAME" val="{&quot;height&quot;:583.2,&quot;left&quot;:62.3,&quot;top&quot;:46.1,&quot;width&quot;:875.6}"/>
</p:tagLst>
</file>

<file path=ppt/tags/tag14.xml><?xml version="1.0" encoding="utf-8"?>
<p:tagLst xmlns:p="http://schemas.openxmlformats.org/presentationml/2006/main">
  <p:tag name="KSO_WM_DIAGRAM_VIRTUALLY_FRAME" val="{&quot;height&quot;:583.2,&quot;left&quot;:62.3,&quot;top&quot;:46.1,&quot;width&quot;:875.6}"/>
</p:tagLst>
</file>

<file path=ppt/tags/tag15.xml><?xml version="1.0" encoding="utf-8"?>
<p:tagLst xmlns:p="http://schemas.openxmlformats.org/presentationml/2006/main">
  <p:tag name="KSO_WM_DIAGRAM_VIRTUALLY_FRAME" val="{&quot;height&quot;:583.2,&quot;left&quot;:62.3,&quot;top&quot;:46.1,&quot;width&quot;:875.6}"/>
</p:tagLst>
</file>

<file path=ppt/tags/tag2.xml><?xml version="1.0" encoding="utf-8"?>
<p:tagLst xmlns:p="http://schemas.openxmlformats.org/presentationml/2006/main">
  <p:tag name="KSO_WM_DIAGRAM_VIRTUALLY_FRAME" val="{&quot;height&quot;:583.2,&quot;left&quot;:62.3,&quot;top&quot;:46.1,&quot;width&quot;:875.6}"/>
</p:tagLst>
</file>

<file path=ppt/tags/tag3.xml><?xml version="1.0" encoding="utf-8"?>
<p:tagLst xmlns:p="http://schemas.openxmlformats.org/presentationml/2006/main">
  <p:tag name="KSO_WM_DIAGRAM_VIRTUALLY_FRAME" val="{&quot;height&quot;:583.2,&quot;left&quot;:62.3,&quot;top&quot;:46.1,&quot;width&quot;:875.6}"/>
</p:tagLst>
</file>

<file path=ppt/tags/tag4.xml><?xml version="1.0" encoding="utf-8"?>
<p:tagLst xmlns:p="http://schemas.openxmlformats.org/presentationml/2006/main">
  <p:tag name="KSO_WM_DIAGRAM_VIRTUALLY_FRAME" val="{&quot;height&quot;:583.2,&quot;left&quot;:62.3,&quot;top&quot;:46.1,&quot;width&quot;:875.6}"/>
</p:tagLst>
</file>

<file path=ppt/tags/tag5.xml><?xml version="1.0" encoding="utf-8"?>
<p:tagLst xmlns:p="http://schemas.openxmlformats.org/presentationml/2006/main">
  <p:tag name="KSO_WM_DIAGRAM_VIRTUALLY_FRAME" val="{&quot;height&quot;:583.2,&quot;left&quot;:62.3,&quot;top&quot;:46.1,&quot;width&quot;:875.6}"/>
</p:tagLst>
</file>

<file path=ppt/tags/tag6.xml><?xml version="1.0" encoding="utf-8"?>
<p:tagLst xmlns:p="http://schemas.openxmlformats.org/presentationml/2006/main">
  <p:tag name="KSO_WM_DIAGRAM_VIRTUALLY_FRAME" val="{&quot;height&quot;:583.2,&quot;left&quot;:62.3,&quot;top&quot;:46.1,&quot;width&quot;:875.6}"/>
</p:tagLst>
</file>

<file path=ppt/tags/tag7.xml><?xml version="1.0" encoding="utf-8"?>
<p:tagLst xmlns:p="http://schemas.openxmlformats.org/presentationml/2006/main">
  <p:tag name="KSO_WM_DIAGRAM_VIRTUALLY_FRAME" val="{&quot;height&quot;:583.2,&quot;left&quot;:62.3,&quot;top&quot;:46.1,&quot;width&quot;:875.6}"/>
</p:tagLst>
</file>

<file path=ppt/tags/tag8.xml><?xml version="1.0" encoding="utf-8"?>
<p:tagLst xmlns:p="http://schemas.openxmlformats.org/presentationml/2006/main">
  <p:tag name="KSO_WM_DIAGRAM_VIRTUALLY_FRAME" val="{&quot;height&quot;:583.2,&quot;left&quot;:62.3,&quot;top&quot;:46.1,&quot;width&quot;:875.6}"/>
</p:tagLst>
</file>

<file path=ppt/tags/tag9.xml><?xml version="1.0" encoding="utf-8"?>
<p:tagLst xmlns:p="http://schemas.openxmlformats.org/presentationml/2006/main">
  <p:tag name="KSO_WM_DIAGRAM_VIRTUALLY_FRAME" val="{&quot;height&quot;:583.2,&quot;left&quot;:62.3,&quot;top&quot;:46.1,&quot;width&quot;:875.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976</Words>
  <Application>WPS 演示</Application>
  <PresentationFormat>宽屏</PresentationFormat>
  <Paragraphs>27</Paragraphs>
  <Slides>7</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vt:i4>
      </vt:variant>
    </vt:vector>
  </HeadingPairs>
  <TitlesOfParts>
    <vt:vector size="16" baseType="lpstr">
      <vt:lpstr>Arial</vt:lpstr>
      <vt:lpstr>宋体</vt:lpstr>
      <vt:lpstr>Wingdings</vt:lpstr>
      <vt:lpstr>微软雅黑</vt:lpstr>
      <vt:lpstr>华文细黑</vt:lpstr>
      <vt:lpstr>Calibri</vt:lpstr>
      <vt:lpstr>Arial Unicode MS</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VULCAN</dc:creator>
  <cp:lastModifiedBy>王道</cp:lastModifiedBy>
  <cp:revision>13</cp:revision>
  <dcterms:created xsi:type="dcterms:W3CDTF">2018-07-25T14:57:00Z</dcterms:created>
  <dcterms:modified xsi:type="dcterms:W3CDTF">2024-12-10T03:02:23Z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KSOTemplateUUID">
    <vt:lpwstr>v1.0_mb_zfSVR/ZKprznDmMDHU1meg==</vt:lpwstr>
  </property>
  <property fmtid="{D5CDD505-2E9C-101B-9397-08002B2CF9AE}" pid="4" name="ICV">
    <vt:lpwstr>A4101A2677A242C6A1A515D3901E5372_11</vt:lpwstr>
  </property>
</Properties>
</file>