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4"/>
  </p:handoutMasterIdLst>
  <p:sldIdLst>
    <p:sldId id="323" r:id="rId4"/>
    <p:sldId id="374" r:id="rId5"/>
    <p:sldId id="383" r:id="rId7"/>
    <p:sldId id="258" r:id="rId8"/>
    <p:sldId id="370" r:id="rId9"/>
    <p:sldId id="371" r:id="rId10"/>
    <p:sldId id="390" r:id="rId11"/>
    <p:sldId id="372" r:id="rId12"/>
    <p:sldId id="38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pos="7255" userDrawn="1">
          <p15:clr>
            <a:srgbClr val="A4A3A4"/>
          </p15:clr>
        </p15:guide>
        <p15:guide id="3" orient="horz" pos="785" userDrawn="1">
          <p15:clr>
            <a:srgbClr val="A4A3A4"/>
          </p15:clr>
        </p15:guide>
        <p15:guide id="4" orient="horz" pos="2035" userDrawn="1">
          <p15:clr>
            <a:srgbClr val="A4A3A4"/>
          </p15:clr>
        </p15:guide>
        <p15:guide id="6" orient="horz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85"/>
    <a:srgbClr val="52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542" y="792"/>
      </p:cViewPr>
      <p:guideLst>
        <p:guide pos="619"/>
        <p:guide pos="7255"/>
        <p:guide orient="horz" pos="785"/>
        <p:guide orient="horz" pos="2035"/>
        <p:guide orient="horz"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DFBAD-0E1A-4367-91D7-29F25F76F9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2E19-8FBD-4F9E-B676-A7F405482B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BB70-0CF6-4027-A2ED-CEF44F0653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DC45E-D532-4354-8D86-B7C984F72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98B66-22CC-409B-9645-17192BD6FE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DC45E-D532-4354-8D86-B7C984F72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98B66-22CC-409B-9645-17192BD6FE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3660" y="6604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1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zh-CN" altLang="en-US"/>
              <a:t>科普第二课堂 海洋科普专题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DC45E-D532-4354-8D86-B7C984F720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98B66-22CC-409B-9645-17192BD6FE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463498" y="428164"/>
            <a:ext cx="11265003" cy="6001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jpeg"/><Relationship Id="rId7" Type="http://schemas.openxmlformats.org/officeDocument/2006/relationships/image" Target="../media/image14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3.jpe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11" Type="http://schemas.openxmlformats.org/officeDocument/2006/relationships/image" Target="../media/image30.jpeg"/><Relationship Id="rId10" Type="http://schemas.openxmlformats.org/officeDocument/2006/relationships/image" Target="../media/image29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38275"/>
            <a:ext cx="12192000" cy="541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81000"/>
            <a:ext cx="3257550" cy="2590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222121" y="1219200"/>
            <a:ext cx="1969880" cy="220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rcRect r="-8228"/>
          <a:stretch>
            <a:fillRect/>
          </a:stretch>
        </p:blipFill>
        <p:spPr>
          <a:xfrm>
            <a:off x="11113624" y="233551"/>
            <a:ext cx="729556" cy="7409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1358" y="3963799"/>
            <a:ext cx="4767944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资源满满，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但请温柔以待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99535" y="2593975"/>
            <a:ext cx="439293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海洋大冒险</a:t>
            </a:r>
            <a:endParaRPr lang="zh-CN" altLang="en-US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走进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海洋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2345" y="2183130"/>
            <a:ext cx="604520" cy="620395"/>
          </a:xfrm>
          <a:prstGeom prst="rect">
            <a:avLst/>
          </a:prstGeom>
        </p:spPr>
      </p:pic>
      <p:pic>
        <p:nvPicPr>
          <p:cNvPr id="13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32247" y="269194"/>
            <a:ext cx="1672045" cy="179744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8645" y="2066925"/>
            <a:ext cx="4032885" cy="2686050"/>
          </a:xfrm>
          <a:prstGeom prst="rect">
            <a:avLst/>
          </a:prstGeom>
        </p:spPr>
      </p:pic>
      <p:sp>
        <p:nvSpPr>
          <p:cNvPr id="20" name="Rounded Rectangle 35"/>
          <p:cNvSpPr/>
          <p:nvPr/>
        </p:nvSpPr>
        <p:spPr>
          <a:xfrm>
            <a:off x="1864360" y="2182495"/>
            <a:ext cx="2105025" cy="711200"/>
          </a:xfrm>
          <a:prstGeom prst="roundRect">
            <a:avLst>
              <a:gd name="adj" fmla="val 31802"/>
            </a:avLst>
          </a:prstGeom>
          <a:solidFill>
            <a:srgbClr val="EEB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ounded Rectangle 41"/>
          <p:cNvSpPr/>
          <p:nvPr/>
        </p:nvSpPr>
        <p:spPr>
          <a:xfrm>
            <a:off x="8860790" y="2182495"/>
            <a:ext cx="2102485" cy="710565"/>
          </a:xfrm>
          <a:prstGeom prst="roundRect">
            <a:avLst>
              <a:gd name="adj" fmla="val 31802"/>
            </a:avLst>
          </a:prstGeom>
          <a:solidFill>
            <a:srgbClr val="CCD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ed Rectangle 38"/>
          <p:cNvSpPr/>
          <p:nvPr/>
        </p:nvSpPr>
        <p:spPr>
          <a:xfrm>
            <a:off x="1864360" y="3848735"/>
            <a:ext cx="2105025" cy="710565"/>
          </a:xfrm>
          <a:prstGeom prst="roundRect">
            <a:avLst>
              <a:gd name="adj" fmla="val 31802"/>
            </a:avLst>
          </a:prstGeom>
          <a:solidFill>
            <a:srgbClr val="80C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44"/>
          <p:cNvSpPr/>
          <p:nvPr/>
        </p:nvSpPr>
        <p:spPr>
          <a:xfrm>
            <a:off x="8860790" y="3790950"/>
            <a:ext cx="2105025" cy="710565"/>
          </a:xfrm>
          <a:prstGeom prst="roundRect">
            <a:avLst>
              <a:gd name="adj" fmla="val 318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3534410" y="597535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占地球表面的</a:t>
            </a:r>
            <a:r>
              <a:rPr kumimoji="1" lang="en-US" altLang="zh-CN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71%</a:t>
            </a:r>
            <a:endParaRPr kumimoji="1" lang="en-US" altLang="zh-CN" sz="20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 rot="16200000">
            <a:off x="9630410" y="1497965"/>
            <a:ext cx="626110" cy="216471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气候的</a:t>
            </a:r>
            <a:r>
              <a:rPr kumimoji="1" lang="zh-CN" altLang="en-US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主要驱动力</a:t>
            </a:r>
            <a:endParaRPr kumimoji="1" lang="zh-CN" altLang="en-US" sz="20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 rot="16200000">
            <a:off x="3866515" y="2263140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生命的</a:t>
            </a:r>
            <a:r>
              <a:rPr kumimoji="1" lang="zh-CN" altLang="en-US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摇篮</a:t>
            </a:r>
            <a:endParaRPr kumimoji="1" lang="zh-CN" altLang="en-US" sz="20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 rot="16200000">
            <a:off x="9649460" y="3634740"/>
            <a:ext cx="626110" cy="113919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0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蓝色王国</a:t>
            </a:r>
            <a:endParaRPr kumimoji="1" lang="zh-CN" altLang="en-US" sz="20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  <p:bldLst>
      <p:bldP spid="12" grpId="0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19679"/>
            <a:ext cx="12192000" cy="7439298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0962" y="25220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生物资源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82345" y="2183130"/>
            <a:ext cx="604520" cy="620395"/>
          </a:xfrm>
          <a:prstGeom prst="rect">
            <a:avLst/>
          </a:prstGeom>
        </p:spPr>
      </p:pic>
      <p:pic>
        <p:nvPicPr>
          <p:cNvPr id="13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532247" y="269194"/>
            <a:ext cx="1672045" cy="1797448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7"/>
        </p:blipFill>
        <p:spPr>
          <a:xfrm>
            <a:off x="7996555" y="2183130"/>
            <a:ext cx="3171190" cy="189103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图片 9"/>
          <p:cNvPicPr/>
          <p:nvPr/>
        </p:nvPicPr>
        <p:blipFill>
          <a:blip r:embed="rId8"/>
        </p:blipFill>
        <p:spPr>
          <a:xfrm>
            <a:off x="2118360" y="2183130"/>
            <a:ext cx="2887980" cy="18910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3035" y="1550670"/>
            <a:ext cx="5007610" cy="29375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16200000">
            <a:off x="6292215" y="3010535"/>
            <a:ext cx="626110" cy="438213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世界水产中，85%左右来自海洋</a:t>
            </a:r>
            <a:endParaRPr kumimoji="1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科普第二课堂•</a:t>
            </a:r>
            <a:r>
              <a:rPr lang="zh-CN" altLang="en-US" sz="20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海洋科普专题</a:t>
            </a:r>
            <a:endParaRPr lang="zh-CN" altLang="en-US" sz="2000" b="1" i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3055" y="2890520"/>
            <a:ext cx="2024380" cy="2113915"/>
            <a:chOff x="7635" y="3306"/>
            <a:chExt cx="3188" cy="3329"/>
          </a:xfrm>
          <a:solidFill>
            <a:srgbClr val="AE8125"/>
          </a:solidFill>
        </p:grpSpPr>
        <p:sp>
          <p:nvSpPr>
            <p:cNvPr id="26" name="矩形 25"/>
            <p:cNvSpPr/>
            <p:nvPr/>
          </p:nvSpPr>
          <p:spPr>
            <a:xfrm>
              <a:off x="10615" y="3445"/>
              <a:ext cx="208" cy="3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b="0"/>
            </a:p>
          </p:txBody>
        </p:sp>
        <p:sp>
          <p:nvSpPr>
            <p:cNvPr id="27" name="矩形 26"/>
            <p:cNvSpPr/>
            <p:nvPr/>
          </p:nvSpPr>
          <p:spPr>
            <a:xfrm rot="5400000">
              <a:off x="9125" y="1816"/>
              <a:ext cx="208" cy="31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b="0"/>
            </a:p>
          </p:txBody>
        </p:sp>
      </p:grp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1574800" y="3105150"/>
            <a:ext cx="4334510" cy="2482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9262" flipH="1">
            <a:off x="1668780" y="306705"/>
            <a:ext cx="3045460" cy="29997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16200000">
            <a:off x="2580640" y="932180"/>
            <a:ext cx="1221105" cy="206248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我富含蛋白质，脂肪和矿物质！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: 圆角 1"/>
          <p:cNvSpPr/>
          <p:nvPr/>
        </p:nvSpPr>
        <p:spPr bwMode="auto">
          <a:xfrm rot="10800000" flipH="1">
            <a:off x="6833870" y="1901825"/>
            <a:ext cx="4134485" cy="5626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10" name="矩形: 圆角 1"/>
          <p:cNvSpPr/>
          <p:nvPr/>
        </p:nvSpPr>
        <p:spPr bwMode="auto">
          <a:xfrm rot="10800000" flipH="1">
            <a:off x="6833235" y="3352165"/>
            <a:ext cx="4153535" cy="5626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6200000">
            <a:off x="8831580" y="1427480"/>
            <a:ext cx="626110" cy="447484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地球上生物量最大的动物之一</a:t>
            </a:r>
            <a:endParaRPr kumimoji="1" 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"/>
          <p:cNvSpPr/>
          <p:nvPr/>
        </p:nvSpPr>
        <p:spPr bwMode="auto">
          <a:xfrm rot="10800000" flipH="1">
            <a:off x="6832600" y="4693285"/>
            <a:ext cx="4135755" cy="5626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E2BA"/>
              </a:gs>
              <a:gs pos="100000">
                <a:srgbClr val="FFA8A3"/>
              </a:gs>
            </a:gsLst>
            <a:lin ang="2640000" scaled="0"/>
          </a:gradFill>
          <a:ln w="6350" cmpd="sng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思源黑体 Medium" panose="020B0600000000000000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6200000">
            <a:off x="8732520" y="3022600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海洋生态系统重要食物来源</a:t>
            </a:r>
            <a:endParaRPr kumimoji="1" 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rot="16200000">
            <a:off x="9145270" y="278130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在南极海域大量聚集</a:t>
            </a:r>
            <a:endParaRPr kumimoji="1" 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9915" y="469900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3" cstate="screen">
            <a:lum bright="36000" contrast="-42000"/>
          </a:blip>
          <a:srcRect/>
          <a:stretch>
            <a:fillRect/>
          </a:stretch>
        </p:blipFill>
        <p:spPr>
          <a:xfrm>
            <a:off x="10817225" y="4465955"/>
            <a:ext cx="1402080" cy="2550795"/>
          </a:xfrm>
          <a:prstGeom prst="rect">
            <a:avLst/>
          </a:prstGeom>
        </p:spPr>
      </p:pic>
      <p:pic>
        <p:nvPicPr>
          <p:cNvPr id="7" name="图形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10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2" name="图形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57901" y="1786121"/>
            <a:ext cx="604520" cy="62039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科普第二课堂•海洋科普专题</a:t>
            </a:r>
            <a:endParaRPr lang="zh-CN" altLang="en-US" sz="20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5097" y="2288955"/>
            <a:ext cx="129032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能源和</a:t>
            </a:r>
            <a:r>
              <a:rPr lang="zh-CN" altLang="en-US" sz="3600" b="1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矿产</a:t>
            </a:r>
            <a:endParaRPr lang="zh-CN" altLang="en-US" sz="3600" b="1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资源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2709545" y="748665"/>
            <a:ext cx="3429635" cy="3429635"/>
          </a:xfrm>
          <a:prstGeom prst="diamond">
            <a:avLst/>
          </a:prstGeom>
          <a:noFill/>
          <a:ln w="31750">
            <a:solidFill>
              <a:srgbClr val="87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1" name="图片 10"/>
          <p:cNvPicPr/>
          <p:nvPr/>
        </p:nvPicPr>
        <p:blipFill>
          <a:blip r:embed="rId9"/>
          <a:srcRect l="21841" r="21841"/>
        </p:blipFill>
        <p:spPr>
          <a:xfrm>
            <a:off x="2533333" y="739458"/>
            <a:ext cx="3438525" cy="3438525"/>
          </a:xfrm>
          <a:prstGeom prst="diamond">
            <a:avLst/>
          </a:prstGeom>
        </p:spPr>
      </p:pic>
      <p:sp>
        <p:nvSpPr>
          <p:cNvPr id="20" name="菱形 19"/>
          <p:cNvSpPr/>
          <p:nvPr/>
        </p:nvSpPr>
        <p:spPr>
          <a:xfrm>
            <a:off x="7178040" y="2473325"/>
            <a:ext cx="3460750" cy="3460750"/>
          </a:xfrm>
          <a:prstGeom prst="diamond">
            <a:avLst/>
          </a:prstGeom>
          <a:noFill/>
          <a:ln w="31750">
            <a:solidFill>
              <a:srgbClr val="87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9" name="图片 18"/>
          <p:cNvPicPr/>
          <p:nvPr/>
        </p:nvPicPr>
        <p:blipFill>
          <a:blip r:embed="rId10"/>
          <a:srcRect l="12000" r="12000"/>
        </p:blipFill>
        <p:spPr>
          <a:xfrm>
            <a:off x="7355840" y="2472690"/>
            <a:ext cx="3461385" cy="3461385"/>
          </a:xfrm>
          <a:prstGeom prst="diamond">
            <a:avLst/>
          </a:prstGeom>
        </p:spPr>
      </p:pic>
      <p:sp>
        <p:nvSpPr>
          <p:cNvPr id="25" name="文本框 24"/>
          <p:cNvSpPr txBox="1"/>
          <p:nvPr/>
        </p:nvSpPr>
        <p:spPr>
          <a:xfrm rot="16200000">
            <a:off x="8313420" y="-175895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各类能源和矿产的聚宝盆</a:t>
            </a:r>
            <a:endParaRPr kumimoji="1" 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 rot="16200000">
            <a:off x="4642485" y="2263775"/>
            <a:ext cx="626110" cy="587819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丰富的石油、天然气、锰结核、热液矿藏</a:t>
            </a:r>
            <a:endParaRPr kumimoji="1" 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  <p:bldLst>
      <p:bldP spid="14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9915" y="469900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 descr="图片包含 事情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" y="5969000"/>
            <a:ext cx="12195810" cy="8870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科普第二课堂•海洋科普专题</a:t>
            </a:r>
            <a:endParaRPr lang="zh-CN" altLang="en-US" sz="20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/>
          <p:nvPr/>
        </p:nvPicPr>
        <p:blipFill>
          <a:blip r:embed="rId5"/>
        </p:blipFill>
        <p:spPr>
          <a:xfrm>
            <a:off x="7056120" y="871220"/>
            <a:ext cx="3642360" cy="24892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6"/>
        </p:blipFill>
        <p:spPr>
          <a:xfrm>
            <a:off x="7063105" y="3599815"/>
            <a:ext cx="3643630" cy="25400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600200" y="553085"/>
            <a:ext cx="3898265" cy="1210945"/>
            <a:chOff x="1034030" y="1634705"/>
            <a:chExt cx="4176852" cy="1297182"/>
          </a:xfrm>
        </p:grpSpPr>
        <p:sp>
          <p:nvSpPr>
            <p:cNvPr id="22" name="矩形: 圆角 10"/>
            <p:cNvSpPr/>
            <p:nvPr/>
          </p:nvSpPr>
          <p:spPr>
            <a:xfrm>
              <a:off x="1676400" y="2057400"/>
              <a:ext cx="3534482" cy="7162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 b="1" dirty="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1034030" y="1634705"/>
              <a:ext cx="1325380" cy="1297182"/>
            </a:xfrm>
            <a:custGeom>
              <a:avLst/>
              <a:gdLst>
                <a:gd name="connsiteX0" fmla="*/ 767443 w 1534886"/>
                <a:gd name="connsiteY0" fmla="*/ 0 h 1502230"/>
                <a:gd name="connsiteX1" fmla="*/ 1534886 w 1534886"/>
                <a:gd name="connsiteY1" fmla="*/ 751115 h 1502230"/>
                <a:gd name="connsiteX2" fmla="*/ 767443 w 1534886"/>
                <a:gd name="connsiteY2" fmla="*/ 1502230 h 1502230"/>
                <a:gd name="connsiteX3" fmla="*/ 0 w 1534886"/>
                <a:gd name="connsiteY3" fmla="*/ 751115 h 1502230"/>
                <a:gd name="connsiteX4" fmla="*/ 767443 w 1534886"/>
                <a:gd name="connsiteY4" fmla="*/ 0 h 150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886" h="1502230">
                  <a:moveTo>
                    <a:pt x="767443" y="0"/>
                  </a:moveTo>
                  <a:cubicBezTo>
                    <a:pt x="1191290" y="0"/>
                    <a:pt x="1534886" y="336286"/>
                    <a:pt x="1534886" y="751115"/>
                  </a:cubicBezTo>
                  <a:cubicBezTo>
                    <a:pt x="1534886" y="1165944"/>
                    <a:pt x="1191290" y="1502230"/>
                    <a:pt x="767443" y="1502230"/>
                  </a:cubicBezTo>
                  <a:cubicBezTo>
                    <a:pt x="343596" y="1502230"/>
                    <a:pt x="0" y="1165944"/>
                    <a:pt x="0" y="751115"/>
                  </a:cubicBezTo>
                  <a:cubicBezTo>
                    <a:pt x="0" y="336286"/>
                    <a:pt x="343596" y="0"/>
                    <a:pt x="767443" y="0"/>
                  </a:cubicBezTo>
                  <a:close/>
                </a:path>
              </a:pathLst>
            </a:custGeom>
          </p:spPr>
        </p:pic>
      </p:grpSp>
      <p:sp>
        <p:nvSpPr>
          <p:cNvPr id="25" name="文本框 24"/>
          <p:cNvSpPr txBox="1"/>
          <p:nvPr/>
        </p:nvSpPr>
        <p:spPr>
          <a:xfrm rot="16200000">
            <a:off x="4375785" y="-680085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“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未来能源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”</a:t>
            </a:r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494155" y="1369695"/>
            <a:ext cx="4710430" cy="471043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 rot="16200000">
            <a:off x="3535680" y="898525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可燃冰</a:t>
            </a:r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正式名称是甲烷气水包合物</a:t>
            </a:r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进行完全的燃烧反应之后只会产生二氧化碳和水</a:t>
            </a:r>
            <a:endParaRPr kumimoji="1" lang="en-US" altLang="zh-CN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9915" y="469900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3" cstate="screen">
            <a:lum bright="36000" contrast="-42000"/>
          </a:blip>
          <a:srcRect/>
          <a:stretch>
            <a:fillRect/>
          </a:stretch>
        </p:blipFill>
        <p:spPr>
          <a:xfrm>
            <a:off x="10817225" y="4465955"/>
            <a:ext cx="1402080" cy="2550795"/>
          </a:xfrm>
          <a:prstGeom prst="rect">
            <a:avLst/>
          </a:prstGeom>
        </p:spPr>
      </p:pic>
      <p:pic>
        <p:nvPicPr>
          <p:cNvPr id="7" name="图形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708" y="174171"/>
            <a:ext cx="11714436" cy="6683829"/>
          </a:xfrm>
          <a:prstGeom prst="rect">
            <a:avLst/>
          </a:prstGeom>
        </p:spPr>
      </p:pic>
      <p:pic>
        <p:nvPicPr>
          <p:cNvPr id="10" name="图形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05247" y="142194"/>
            <a:ext cx="1672045" cy="1797448"/>
          </a:xfrm>
          <a:prstGeom prst="rect">
            <a:avLst/>
          </a:prstGeom>
        </p:spPr>
      </p:pic>
      <p:pic>
        <p:nvPicPr>
          <p:cNvPr id="12" name="图形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77373" y="5515156"/>
            <a:ext cx="2675845" cy="982436"/>
          </a:xfrm>
          <a:prstGeom prst="rect">
            <a:avLst/>
          </a:prstGeom>
        </p:spPr>
      </p:pic>
      <p:pic>
        <p:nvPicPr>
          <p:cNvPr id="13" name="图形 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2856" y="5515156"/>
            <a:ext cx="2675845" cy="996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57901" y="1786121"/>
            <a:ext cx="604520" cy="62039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科普第二课堂•海洋科普专题</a:t>
            </a:r>
            <a:endParaRPr lang="zh-CN" altLang="en-US" sz="20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5917" y="217910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药物资源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pic>
        <p:nvPicPr>
          <p:cNvPr id="18" name="图形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10" y="2179320"/>
            <a:ext cx="3302635" cy="247777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11"/>
          <a:srcRect l="15722" r="15722"/>
        </p:blipFill>
        <p:spPr>
          <a:xfrm>
            <a:off x="7313930" y="1698625"/>
            <a:ext cx="3171190" cy="3171190"/>
          </a:xfrm>
          <a:prstGeom prst="ellipse">
            <a:avLst/>
          </a:prstGeom>
        </p:spPr>
      </p:pic>
      <p:pic>
        <p:nvPicPr>
          <p:cNvPr id="15" name="图片 14"/>
          <p:cNvPicPr/>
          <p:nvPr/>
        </p:nvPicPr>
        <p:blipFill>
          <a:blip r:embed="rId12"/>
          <a:srcRect l="16667" r="16667"/>
        </p:blipFill>
        <p:spPr>
          <a:xfrm>
            <a:off x="1995170" y="1698625"/>
            <a:ext cx="3187065" cy="3187065"/>
          </a:xfrm>
          <a:prstGeom prst="ellipse">
            <a:avLst/>
          </a:prstGeom>
        </p:spPr>
      </p:pic>
      <p:sp>
        <p:nvSpPr>
          <p:cNvPr id="21" name="文本框 20"/>
          <p:cNvSpPr txBox="1"/>
          <p:nvPr/>
        </p:nvSpPr>
        <p:spPr>
          <a:xfrm rot="16200000">
            <a:off x="4708525" y="3478530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海绵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9923145" y="3422015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珊瑚礁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9915" y="469900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2" cstate="screen">
            <a:lum bright="36000" contrast="-42000"/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39100" y="3687445"/>
            <a:ext cx="4504690" cy="31832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57901" y="1786121"/>
            <a:ext cx="604520" cy="620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25917" y="2406430"/>
            <a:ext cx="736600" cy="3124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守护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ABA9"/>
                </a:solidFill>
                <a:effectLst/>
                <a:uLnTx/>
                <a:uFillTx/>
                <a:ea typeface="+mn-lt"/>
                <a:cs typeface="+mn-ea"/>
                <a:sym typeface="+mn-lt"/>
              </a:rPr>
              <a:t>海洋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2ABA9"/>
              </a:solidFill>
              <a:effectLst/>
              <a:uLnTx/>
              <a:uFillTx/>
              <a:ea typeface="+mn-lt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8415" y="0"/>
            <a:ext cx="3357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0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科普第二课堂•海洋科普专题</a:t>
            </a:r>
            <a:endParaRPr lang="zh-CN" altLang="en-US" sz="20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539875" y="1494155"/>
            <a:ext cx="6113780" cy="3760470"/>
            <a:chOff x="5889940" y="1515620"/>
            <a:chExt cx="6222370" cy="382675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889940" y="1515620"/>
              <a:ext cx="6222370" cy="3826758"/>
            </a:xfrm>
            <a:prstGeom prst="rect">
              <a:avLst/>
            </a:prstGeom>
            <a:effectLst>
              <a:outerShdw blurRad="431800" dist="203200" dir="2700000" algn="tl" rotWithShape="0">
                <a:prstClr val="black">
                  <a:alpha val="27000"/>
                </a:prstClr>
              </a:outerShdw>
            </a:effectLst>
          </p:spPr>
        </p:pic>
        <p:pic>
          <p:nvPicPr>
            <p:cNvPr id="30" name="图片 29" descr="C:/Users/ABC/Pictures/微信图片_20240816152558.png微信图片_20240816152558"/>
            <p:cNvPicPr>
              <a:picLocks noChangeAspect="1"/>
            </p:cNvPicPr>
            <p:nvPr/>
          </p:nvPicPr>
          <p:blipFill>
            <a:blip r:embed="rId7"/>
            <a:srcRect t="3336" b="3336"/>
            <a:stretch>
              <a:fillRect/>
            </a:stretch>
          </p:blipFill>
          <p:spPr>
            <a:xfrm>
              <a:off x="7018335" y="2019175"/>
              <a:ext cx="3962400" cy="2457450"/>
            </a:xfrm>
            <a:prstGeom prst="rect">
              <a:avLst/>
            </a:prstGeom>
          </p:spPr>
        </p:pic>
      </p:grpSp>
      <p:grpSp>
        <p:nvGrpSpPr>
          <p:cNvPr id="530" name="组合 529"/>
          <p:cNvGrpSpPr/>
          <p:nvPr/>
        </p:nvGrpSpPr>
        <p:grpSpPr>
          <a:xfrm rot="0">
            <a:off x="5997575" y="2499360"/>
            <a:ext cx="5373370" cy="2448560"/>
            <a:chOff x="-240079" y="1068388"/>
            <a:chExt cx="9198342" cy="4678363"/>
          </a:xfrm>
          <a:solidFill>
            <a:sysClr val="windowText" lastClr="000000">
              <a:lumMod val="65000"/>
              <a:lumOff val="35000"/>
            </a:sysClr>
          </a:solidFill>
        </p:grpSpPr>
        <p:sp>
          <p:nvSpPr>
            <p:cNvPr id="532" name="Freeform 5"/>
            <p:cNvSpPr/>
            <p:nvPr/>
          </p:nvSpPr>
          <p:spPr bwMode="auto">
            <a:xfrm>
              <a:off x="3235072" y="3345839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33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34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35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36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37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sp>
          <p:nvSpPr>
            <p:cNvPr id="538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青禾体-谷力 W05"/>
                <a:ea typeface="仓耳青禾体-谷力 W05"/>
                <a:cs typeface="+mn-ea"/>
                <a:sym typeface="+mn-lt"/>
              </a:endParaRPr>
            </a:p>
          </p:txBody>
        </p:sp>
        <p:grpSp>
          <p:nvGrpSpPr>
            <p:cNvPr id="539" name="组合 538"/>
            <p:cNvGrpSpPr/>
            <p:nvPr/>
          </p:nvGrpSpPr>
          <p:grpSpPr>
            <a:xfrm>
              <a:off x="-240079" y="1225551"/>
              <a:ext cx="9018955" cy="4090987"/>
              <a:chOff x="-240079" y="1225551"/>
              <a:chExt cx="9018955" cy="4090987"/>
            </a:xfrm>
            <a:grpFill/>
          </p:grpSpPr>
          <p:sp>
            <p:nvSpPr>
              <p:cNvPr id="540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1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2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3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4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5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6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7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8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49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0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1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2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3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4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5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6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7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8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59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0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1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2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3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4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5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6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7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8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69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0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1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2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3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4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5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6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7" name="Freeform 49"/>
              <p:cNvSpPr/>
              <p:nvPr/>
            </p:nvSpPr>
            <p:spPr bwMode="auto">
              <a:xfrm>
                <a:off x="-240079" y="5106040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8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79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0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1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2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3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4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5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6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7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8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89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0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1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2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3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4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5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6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7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8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599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0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1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2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3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4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0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1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  <p:sp>
            <p:nvSpPr>
              <p:cNvPr id="62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仓耳青禾体-谷力 W05"/>
                  <a:ea typeface="仓耳青禾体-谷力 W05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 rot="16200000">
            <a:off x="10247630" y="1441450"/>
            <a:ext cx="626110" cy="396621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海洋不是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  <a:p>
            <a:pPr algn="l"/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“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无限自助餐</a:t>
            </a:r>
            <a:r>
              <a:rPr kumimoji="1" lang="en-US" altLang="zh-CN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”</a:t>
            </a:r>
            <a:r>
              <a:rPr kumimoji="1" lang="zh-CN" altLang="en-US" sz="24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！</a:t>
            </a:r>
            <a:endParaRPr kumimoji="1" lang="zh-CN" altLang="en-US" sz="24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38275"/>
            <a:ext cx="12192000" cy="5419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81000"/>
            <a:ext cx="3257550" cy="2590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222121" y="1219200"/>
            <a:ext cx="1969880" cy="2209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rcRect r="-8228"/>
          <a:stretch>
            <a:fillRect/>
          </a:stretch>
        </p:blipFill>
        <p:spPr>
          <a:xfrm>
            <a:off x="11113624" y="233551"/>
            <a:ext cx="729556" cy="7409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6990" y="2594610"/>
            <a:ext cx="9344660" cy="1764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lvl="0" algn="ctr"/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谢谢大家</a:t>
            </a:r>
            <a:endParaRPr lang="zh-CN" altLang="en-US" sz="7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29.1428346456693,&quot;left&quot;:119.72653543307085,&quot;top&quot;:174.39929133858269,&quot;width&quot;:704.5554330708662}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commondata" val="eyJoZGlkIjoiNDc0ZTYyNmFiNzdmZTdiNjU2ZmVjOTM2M2ZlNzAzM2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c5npcz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c5npcz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316</Words>
  <Application>WPS 演示</Application>
  <PresentationFormat>宽屏</PresentationFormat>
  <Paragraphs>68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思源黑体 Medium</vt:lpstr>
      <vt:lpstr>印品灵秀体（非商用）</vt:lpstr>
      <vt:lpstr>三极花信简体</vt:lpstr>
      <vt:lpstr>义启小魏楷</vt:lpstr>
      <vt:lpstr>Arial Unicode MS</vt:lpstr>
      <vt:lpstr>等线</vt:lpstr>
      <vt:lpstr>Calibri</vt:lpstr>
      <vt:lpstr>黑体</vt:lpstr>
      <vt:lpstr>印品溜溜圆</vt:lpstr>
      <vt:lpstr>仓耳青禾体-谷力 W05</vt:lpstr>
      <vt:lpstr>ksdb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卡通海洋</dc:title>
  <dc:creator>第一PPT</dc:creator>
  <cp:keywords>www.1ppt.com</cp:keywords>
  <dc:description>www.1ppt.com</dc:description>
  <cp:lastModifiedBy>不学好英语不改名</cp:lastModifiedBy>
  <cp:revision>101</cp:revision>
  <dcterms:created xsi:type="dcterms:W3CDTF">2020-05-08T14:09:00Z</dcterms:created>
  <dcterms:modified xsi:type="dcterms:W3CDTF">2024-08-16T07:42:10Z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E1F3A46CC1A34AAEAD2F813B855453B7_13</vt:lpwstr>
  </property>
  <property fmtid="{D5CDD505-2E9C-101B-9397-08002B2CF9AE}" pid="3" name="KSOProductBuildVer">
    <vt:lpwstr>2052-12.1.0.17827</vt:lpwstr>
  </property>
</Properties>
</file>