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2"/>
  </p:handoutMasterIdLst>
  <p:sldIdLst>
    <p:sldId id="323" r:id="rId4"/>
    <p:sldId id="374" r:id="rId5"/>
    <p:sldId id="258" r:id="rId7"/>
    <p:sldId id="383" r:id="rId8"/>
    <p:sldId id="384" r:id="rId9"/>
    <p:sldId id="392" r:id="rId10"/>
    <p:sldId id="38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pos="7255" userDrawn="1">
          <p15:clr>
            <a:srgbClr val="A4A3A4"/>
          </p15:clr>
        </p15:guide>
        <p15:guide id="3" orient="horz" pos="793" userDrawn="1">
          <p15:clr>
            <a:srgbClr val="A4A3A4"/>
          </p15:clr>
        </p15:guide>
        <p15:guide id="4" orient="horz" pos="2066" userDrawn="1">
          <p15:clr>
            <a:srgbClr val="A4A3A4"/>
          </p15:clr>
        </p15:guide>
        <p15:guide id="6" orient="horz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1A4"/>
    <a:srgbClr val="858585"/>
    <a:srgbClr val="52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542" y="792"/>
      </p:cViewPr>
      <p:guideLst>
        <p:guide pos="619"/>
        <p:guide pos="7255"/>
        <p:guide orient="horz" pos="793"/>
        <p:guide orient="horz" pos="2066"/>
        <p:guide orient="horz" pos="38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9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DFBAD-0E1A-4367-91D7-29F25F76F9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2E19-8FBD-4F9E-B676-A7F405482B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DC45E-D532-4354-8D86-B7C984F72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98B66-22CC-409B-9645-17192BD6FE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DC45E-D532-4354-8D86-B7C984F72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98B66-22CC-409B-9645-17192BD6FE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660" y="6604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zh-CN" altLang="en-US"/>
              <a:t>科普第二课堂 海洋科普专题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DC45E-D532-4354-8D86-B7C984F72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98B66-22CC-409B-9645-17192BD6FE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463498" y="428164"/>
            <a:ext cx="11265003" cy="6001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16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38275"/>
            <a:ext cx="12192000" cy="541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81000"/>
            <a:ext cx="3257550" cy="2590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222121" y="1219200"/>
            <a:ext cx="1969880" cy="220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rcRect r="-8228"/>
          <a:stretch>
            <a:fillRect/>
          </a:stretch>
        </p:blipFill>
        <p:spPr>
          <a:xfrm>
            <a:off x="11113624" y="233551"/>
            <a:ext cx="729556" cy="7409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12995" y="2593975"/>
            <a:ext cx="236601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赤</a:t>
            </a:r>
            <a:r>
              <a:rPr lang="en-US" altLang="zh-CN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潮</a:t>
            </a:r>
            <a:endParaRPr lang="zh-CN" altLang="en-US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赤潮的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成因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2345" y="2183130"/>
            <a:ext cx="604520" cy="6203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22" name="Google Shape;622;p20"/>
          <p:cNvGrpSpPr/>
          <p:nvPr/>
        </p:nvGrpSpPr>
        <p:grpSpPr>
          <a:xfrm>
            <a:off x="4400550" y="1412875"/>
            <a:ext cx="4059555" cy="4059555"/>
            <a:chOff x="3180150" y="1179900"/>
            <a:chExt cx="2783700" cy="2783700"/>
          </a:xfrm>
          <a:solidFill>
            <a:srgbClr val="F0C1A4"/>
          </a:solidFill>
        </p:grpSpPr>
        <p:sp>
          <p:nvSpPr>
            <p:cNvPr id="623" name="Google Shape;623;p20"/>
            <p:cNvSpPr/>
            <p:nvPr/>
          </p:nvSpPr>
          <p:spPr>
            <a:xfrm>
              <a:off x="3180150" y="11799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 rot="5400000">
              <a:off x="3256350" y="11799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 rot="10800000">
              <a:off x="3256350" y="12561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rot="-5400000">
              <a:off x="3180150" y="12561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7" name="Google Shape;627;p20"/>
          <p:cNvSpPr/>
          <p:nvPr/>
        </p:nvSpPr>
        <p:spPr>
          <a:xfrm>
            <a:off x="5016154" y="2060642"/>
            <a:ext cx="2838676" cy="28386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 rot="16200000">
            <a:off x="2800985" y="49530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又称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“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红潮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”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、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“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有害藻华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”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、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“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红色幽灵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”</a:t>
            </a:r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2904490" y="320675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一种生态异常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现象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9398000" y="47498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核心特征是浮游生物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  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骤然大量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增殖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9398000" y="305308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危害海洋生态环境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 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和人体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健康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/>
          <p:nvPr/>
        </p:nvPicPr>
        <p:blipFill>
          <a:blip r:embed="rId7"/>
          <a:srcRect l="11638" r="11638" b="5129"/>
        </p:blipFill>
        <p:spPr>
          <a:xfrm>
            <a:off x="5104765" y="2183130"/>
            <a:ext cx="2639695" cy="26092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2825750" y="1136015"/>
            <a:ext cx="1478915" cy="495935"/>
          </a:xfrm>
          <a:prstGeom prst="rect">
            <a:avLst/>
          </a:prstGeom>
          <a:solidFill>
            <a:srgbClr val="67C5DA"/>
          </a:solidFill>
          <a:ln>
            <a:noFill/>
          </a:ln>
          <a:effectLst>
            <a:outerShdw blurRad="50800" dist="152400" dir="2040000" algn="ctr" rotWithShape="0">
              <a:schemeClr val="tx1">
                <a:lumMod val="95000"/>
                <a:lumOff val="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lt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070215" y="1136015"/>
            <a:ext cx="1478915" cy="495935"/>
          </a:xfrm>
          <a:prstGeom prst="rect">
            <a:avLst/>
          </a:prstGeom>
          <a:solidFill>
            <a:srgbClr val="67C5DA"/>
          </a:solidFill>
          <a:ln>
            <a:noFill/>
          </a:ln>
          <a:effectLst>
            <a:outerShdw blurRad="50800" dist="152400" dir="2040000" algn="ctr" rotWithShape="0">
              <a:schemeClr val="tx1">
                <a:lumMod val="95000"/>
                <a:lumOff val="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3288030" y="732790"/>
            <a:ext cx="542290" cy="134874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自然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因素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rot="16200000">
            <a:off x="8663940" y="604520"/>
            <a:ext cx="542290" cy="160528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人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为因素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90" y="1971040"/>
            <a:ext cx="4211320" cy="2330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16200000">
            <a:off x="3933825" y="343916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气温高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3260725" y="4480560"/>
            <a:ext cx="596900" cy="181864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静水、静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风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 rot="16200000">
            <a:off x="3452495" y="4796155"/>
            <a:ext cx="596900" cy="238061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海域相对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封闭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/>
          <p:nvPr/>
        </p:nvPicPr>
        <p:blipFill>
          <a:blip r:embed="rId4"/>
        </p:blipFill>
        <p:spPr>
          <a:xfrm>
            <a:off x="6849110" y="1971040"/>
            <a:ext cx="3921760" cy="23304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16200000">
            <a:off x="9271000" y="343916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污水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排放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9271000" y="404241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农业活动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9271000" y="4639310"/>
            <a:ext cx="1259205" cy="33572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海水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养殖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 animBg="1"/>
      <p:bldP spid="26" grpId="1" animBg="1"/>
      <p:bldP spid="9" grpId="0"/>
      <p:bldP spid="9" grpId="1"/>
      <p:bldP spid="10" grpId="0"/>
      <p:bldP spid="10" grpId="1"/>
      <p:bldP spid="11" grpId="0"/>
      <p:bldP spid="11" grpId="1"/>
      <p:bldP spid="5" grpId="0"/>
      <p:bldP spid="5" grpId="1"/>
      <p:bldP spid="2" grpId="0" animBg="1"/>
      <p:bldP spid="2" grpId="1" animBg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赤潮的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危害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2345" y="2183130"/>
            <a:ext cx="604520" cy="6203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47640" y="1939290"/>
            <a:ext cx="2024380" cy="2113915"/>
            <a:chOff x="7635" y="3306"/>
            <a:chExt cx="3188" cy="3329"/>
          </a:xfrm>
          <a:solidFill>
            <a:srgbClr val="AE8125"/>
          </a:solidFill>
        </p:grpSpPr>
        <p:sp>
          <p:nvSpPr>
            <p:cNvPr id="26" name="矩形 25"/>
            <p:cNvSpPr/>
            <p:nvPr/>
          </p:nvSpPr>
          <p:spPr>
            <a:xfrm>
              <a:off x="10615" y="3445"/>
              <a:ext cx="208" cy="3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b="0"/>
            </a:p>
          </p:txBody>
        </p:sp>
        <p:sp>
          <p:nvSpPr>
            <p:cNvPr id="27" name="矩形 26"/>
            <p:cNvSpPr/>
            <p:nvPr/>
          </p:nvSpPr>
          <p:spPr>
            <a:xfrm rot="5400000">
              <a:off x="9125" y="1816"/>
              <a:ext cx="208" cy="31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b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960" y="2183130"/>
            <a:ext cx="4932680" cy="2636520"/>
          </a:xfrm>
          <a:prstGeom prst="rect">
            <a:avLst/>
          </a:prstGeom>
        </p:spPr>
      </p:pic>
      <p:sp>
        <p:nvSpPr>
          <p:cNvPr id="40" name="矩形: 圆角 1"/>
          <p:cNvSpPr/>
          <p:nvPr>
            <p:custDataLst>
              <p:tags r:id="rId8"/>
            </p:custDataLst>
          </p:nvPr>
        </p:nvSpPr>
        <p:spPr bwMode="auto">
          <a:xfrm rot="10800000" flipH="1">
            <a:off x="8169910" y="2027555"/>
            <a:ext cx="2458085" cy="5626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10" name="矩形: 圆角 1"/>
          <p:cNvSpPr/>
          <p:nvPr>
            <p:custDataLst>
              <p:tags r:id="rId9"/>
            </p:custDataLst>
          </p:nvPr>
        </p:nvSpPr>
        <p:spPr bwMode="auto">
          <a:xfrm rot="10800000" flipH="1">
            <a:off x="8169910" y="3027045"/>
            <a:ext cx="2458085" cy="5626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11" name="矩形: 圆角 1"/>
          <p:cNvSpPr/>
          <p:nvPr>
            <p:custDataLst>
              <p:tags r:id="rId10"/>
            </p:custDataLst>
          </p:nvPr>
        </p:nvSpPr>
        <p:spPr bwMode="auto">
          <a:xfrm rot="10800000" flipH="1">
            <a:off x="8169910" y="4026535"/>
            <a:ext cx="2458085" cy="5626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 rot="16200000">
            <a:off x="9556750" y="942340"/>
            <a:ext cx="542290" cy="27533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破坏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生态系统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 rot="16200000">
            <a:off x="9751695" y="1951355"/>
            <a:ext cx="542290" cy="27533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污染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食物链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 rot="16200000">
            <a:off x="9897110" y="2921000"/>
            <a:ext cx="542290" cy="27533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水质恶化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 animBg="1"/>
      <p:bldP spid="40" grpId="1" animBg="1"/>
      <p:bldP spid="13" grpId="0"/>
      <p:bldP spid="13" grpId="1"/>
      <p:bldP spid="10" grpId="0" animBg="1"/>
      <p:bldP spid="10" grpId="1" animBg="1"/>
      <p:bldP spid="19" grpId="0"/>
      <p:bldP spid="19" grpId="1"/>
      <p:bldP spid="11" grpId="0" animBg="1"/>
      <p:bldP spid="11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怎么预防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赤潮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2980" y="1901825"/>
            <a:ext cx="604520" cy="6203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图片 9"/>
          <p:cNvPicPr/>
          <p:nvPr/>
        </p:nvPicPr>
        <p:blipFill>
          <a:blip r:embed="rId7"/>
        </p:blipFill>
        <p:spPr>
          <a:xfrm>
            <a:off x="1938655" y="1775460"/>
            <a:ext cx="2873375" cy="214757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8"/>
        </p:blipFill>
        <p:spPr>
          <a:xfrm>
            <a:off x="7458710" y="1717675"/>
            <a:ext cx="3271520" cy="228346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9"/>
        </p:blipFill>
        <p:spPr>
          <a:xfrm>
            <a:off x="4224655" y="1191260"/>
            <a:ext cx="4017645" cy="30137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16200000">
            <a:off x="6005830" y="3780790"/>
            <a:ext cx="454660" cy="200596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控制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富营养化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8952230" y="3429000"/>
            <a:ext cx="454660" cy="200596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改善水体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环境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3181350" y="3111500"/>
            <a:ext cx="454660" cy="280860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控制外来物种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引入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3" grpId="0"/>
      <p:bldP spid="13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87222" r="51637" b="-514"/>
          <a:stretch>
            <a:fillRect/>
          </a:stretch>
        </p:blipFill>
        <p:spPr>
          <a:xfrm>
            <a:off x="5245100" y="1088390"/>
            <a:ext cx="5874385" cy="45205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58875" y="3325495"/>
            <a:ext cx="2538730" cy="253873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rot="0" flipH="1">
            <a:off x="1915160" y="1220470"/>
            <a:ext cx="5053965" cy="2301875"/>
            <a:chOff x="-240079" y="1068388"/>
            <a:chExt cx="9198342" cy="4678363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3235072" y="3345839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-240079" y="1225551"/>
              <a:ext cx="9018955" cy="4090987"/>
              <a:chOff x="-240079" y="1225551"/>
              <a:chExt cx="9018955" cy="4090987"/>
            </a:xfrm>
            <a:grpFill/>
          </p:grpSpPr>
          <p:sp>
            <p:nvSpPr>
              <p:cNvPr id="62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6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7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8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9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0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1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2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3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4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5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7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8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79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0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1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2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3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4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5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6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7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8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89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0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1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2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3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4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5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6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7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8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99" name="Freeform 49"/>
              <p:cNvSpPr/>
              <p:nvPr/>
            </p:nvSpPr>
            <p:spPr bwMode="auto">
              <a:xfrm>
                <a:off x="-240079" y="5106040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0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1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2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3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4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5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6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7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8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09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0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1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2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3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4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5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6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7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8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19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0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1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2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3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4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5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6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7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8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29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0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1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2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3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4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5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6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7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8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39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40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41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142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 rot="16200000">
            <a:off x="3543935" y="1098550"/>
            <a:ext cx="454660" cy="200596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红色幽灵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并不可怕！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/>
          <p:nvPr/>
        </p:nvPicPr>
        <p:blipFill>
          <a:blip r:embed="rId3"/>
        </p:blipFill>
        <p:spPr>
          <a:xfrm>
            <a:off x="6684010" y="2531110"/>
            <a:ext cx="3762375" cy="22815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38275"/>
            <a:ext cx="12192000" cy="541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81000"/>
            <a:ext cx="3257550" cy="2590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222121" y="1219200"/>
            <a:ext cx="1969880" cy="220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rcRect r="-8228"/>
          <a:stretch>
            <a:fillRect/>
          </a:stretch>
        </p:blipFill>
        <p:spPr>
          <a:xfrm>
            <a:off x="11113624" y="233551"/>
            <a:ext cx="729556" cy="7409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6990" y="2594610"/>
            <a:ext cx="9344660" cy="1764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谢谢大家</a:t>
            </a:r>
            <a:endParaRPr lang="zh-CN" altLang="en-US" sz="7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56.42929133858263,&quot;left&quot;:133.70952755905512,&quot;top&quot;:145.89338582677163,&quot;width&quot;:715.7197637795276}"/>
</p:tagLst>
</file>

<file path=ppt/tags/tag2.xml><?xml version="1.0" encoding="utf-8"?>
<p:tagLst xmlns:p="http://schemas.openxmlformats.org/presentationml/2006/main">
  <p:tag name="KSO_WM_DIAGRAM_VIRTUALLY_FRAME" val="{&quot;height&quot;:256.42929133858263,&quot;left&quot;:133.70952755905512,&quot;top&quot;:145.89338582677163,&quot;width&quot;:715.7197637795276}"/>
</p:tagLst>
</file>

<file path=ppt/tags/tag3.xml><?xml version="1.0" encoding="utf-8"?>
<p:tagLst xmlns:p="http://schemas.openxmlformats.org/presentationml/2006/main">
  <p:tag name="KSO_WM_DIAGRAM_VIRTUALLY_FRAME" val="{&quot;height&quot;:201.7,&quot;left&quot;:643.3,&quot;top&quot;:159.65,&quot;width&quot;:265.75}"/>
</p:tagLst>
</file>

<file path=ppt/tags/tag4.xml><?xml version="1.0" encoding="utf-8"?>
<p:tagLst xmlns:p="http://schemas.openxmlformats.org/presentationml/2006/main">
  <p:tag name="KSO_WM_DIAGRAM_VIRTUALLY_FRAME" val="{&quot;height&quot;:201.7,&quot;left&quot;:643.3,&quot;top&quot;:159.65,&quot;width&quot;:265.75}"/>
</p:tagLst>
</file>

<file path=ppt/tags/tag5.xml><?xml version="1.0" encoding="utf-8"?>
<p:tagLst xmlns:p="http://schemas.openxmlformats.org/presentationml/2006/main">
  <p:tag name="KSO_WM_DIAGRAM_VIRTUALLY_FRAME" val="{&quot;height&quot;:201.7,&quot;left&quot;:643.3,&quot;top&quot;:159.65,&quot;width&quot;:265.75}"/>
</p:tagLst>
</file>

<file path=ppt/tags/tag6.xml><?xml version="1.0" encoding="utf-8"?>
<p:tagLst xmlns:p="http://schemas.openxmlformats.org/presentationml/2006/main">
  <p:tag name="KSO_WM_DIAGRAM_VIRTUALLY_FRAME" val="{&quot;height&quot;:201.7,&quot;left&quot;:643.3,&quot;top&quot;:159.65,&quot;width&quot;:265.75}"/>
</p:tagLst>
</file>

<file path=ppt/tags/tag7.xml><?xml version="1.0" encoding="utf-8"?>
<p:tagLst xmlns:p="http://schemas.openxmlformats.org/presentationml/2006/main">
  <p:tag name="KSO_WM_DIAGRAM_VIRTUALLY_FRAME" val="{&quot;height&quot;:201.7,&quot;left&quot;:643.3,&quot;top&quot;:159.65,&quot;width&quot;:265.75}"/>
</p:tagLst>
</file>

<file path=ppt/tags/tag8.xml><?xml version="1.0" encoding="utf-8"?>
<p:tagLst xmlns:p="http://schemas.openxmlformats.org/presentationml/2006/main">
  <p:tag name="KSO_WM_DIAGRAM_VIRTUALLY_FRAME" val="{&quot;height&quot;:201.7,&quot;left&quot;:643.3,&quot;top&quot;:159.65,&quot;width&quot;:265.75}"/>
</p:tagLst>
</file>

<file path=ppt/tags/tag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commondata" val="eyJoZGlkIjoiNDc0ZTYyNmFiNzdmZTdiNjU2ZmVjOTM2M2ZlNzAzM2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c5npcz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c5npcz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232</Words>
  <Application>WPS 演示</Application>
  <PresentationFormat>宽屏</PresentationFormat>
  <Paragraphs>61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印品灵秀体（非商用）</vt:lpstr>
      <vt:lpstr>思源黑体 Medium</vt:lpstr>
      <vt:lpstr>仓耳青禾体-谷力 W05</vt:lpstr>
      <vt:lpstr>三极花信简体</vt:lpstr>
      <vt:lpstr>义启小魏楷</vt:lpstr>
      <vt:lpstr>Arial Unicode MS</vt:lpstr>
      <vt:lpstr>等线</vt:lpstr>
      <vt:lpstr>Calibri</vt:lpstr>
      <vt:lpstr>黑体</vt:lpstr>
      <vt:lpstr>ksdb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卡通海洋</dc:title>
  <dc:creator>第一PPT</dc:creator>
  <cp:keywords>www.1ppt.com</cp:keywords>
  <dc:description>www.1ppt.com</dc:description>
  <cp:lastModifiedBy>不学好英语不改名</cp:lastModifiedBy>
  <cp:revision>100</cp:revision>
  <dcterms:created xsi:type="dcterms:W3CDTF">2020-05-08T14:09:00Z</dcterms:created>
  <dcterms:modified xsi:type="dcterms:W3CDTF">2024-09-09T06:41:05Z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E1F3A46CC1A34AAEAD2F813B855453B7_13</vt:lpwstr>
  </property>
  <property fmtid="{D5CDD505-2E9C-101B-9397-08002B2CF9AE}" pid="3" name="KSOProductBuildVer">
    <vt:lpwstr>2052-12.1.0.17827</vt:lpwstr>
  </property>
</Properties>
</file>