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6" r:id="rId4"/>
    <p:sldId id="259" r:id="rId5"/>
    <p:sldId id="258" r:id="rId6"/>
    <p:sldId id="263" r:id="rId7"/>
    <p:sldId id="261" r:id="rId8"/>
    <p:sldId id="264" r:id="rId9"/>
    <p:sldId id="266" r:id="rId10"/>
    <p:sldId id="267" r:id="rId11"/>
    <p:sldId id="268" r:id="rId12"/>
    <p:sldId id="270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3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8A5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-1350" y="-864"/>
      </p:cViewPr>
      <p:guideLst>
        <p:guide orient="horz" pos="2243"/>
        <p:guide pos="384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Picture 2" descr="C:\Users\Administrator\Desktop\新品上市.png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2666999" y="-2667000"/>
            <a:ext cx="6857999" cy="12192001"/>
          </a:xfrm>
          <a:prstGeom prst="rect">
            <a:avLst/>
          </a:prstGeom>
          <a:solidFill>
            <a:srgbClr val="68A5A2"/>
          </a:solidFill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新品上市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666999" y="-2667000"/>
            <a:ext cx="6857999" cy="1219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2766375" y="2088212"/>
            <a:ext cx="6659245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5400" dirty="0">
                <a:solidFill>
                  <a:srgbClr val="68A5A2"/>
                </a:solidFill>
                <a:latin typeface="Times New Roman" panose="02020603050405020304"/>
                <a:ea typeface="方正清刻本悦宋简体"/>
                <a:sym typeface="Times New Roman" panose="02020603050405020304"/>
              </a:rPr>
              <a:t>肚脐眼里的泥能扣吗?</a:t>
            </a:r>
            <a:endParaRPr lang="en-US" altLang="zh-CN" sz="5400" dirty="0">
              <a:solidFill>
                <a:srgbClr val="68A5A2"/>
              </a:solidFill>
              <a:latin typeface="Times New Roman" panose="02020603050405020304"/>
              <a:ea typeface="方正清刻本悦宋简体"/>
              <a:sym typeface="Times New Roman" panose="02020603050405020304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646053" y="3462710"/>
            <a:ext cx="899888" cy="0"/>
          </a:xfrm>
          <a:prstGeom prst="line">
            <a:avLst/>
          </a:prstGeom>
          <a:ln w="28575">
            <a:solidFill>
              <a:srgbClr val="68A5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矩形 61"/>
          <p:cNvSpPr/>
          <p:nvPr/>
        </p:nvSpPr>
        <p:spPr>
          <a:xfrm>
            <a:off x="4574590" y="839966"/>
            <a:ext cx="3611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latin typeface="Times New Roman" panose="02020603050405020304"/>
                <a:ea typeface="方正清刻本悦宋简体"/>
                <a:sym typeface="Times New Roman" panose="02020603050405020304"/>
              </a:rPr>
              <a:t>乱抠肚脐，小心招来这4个隐患</a:t>
            </a:r>
            <a:endParaRPr lang="zh-CN" altLang="en-US" sz="2000" dirty="0">
              <a:latin typeface="Times New Roman" panose="02020603050405020304"/>
              <a:ea typeface="方正清刻本悦宋简体"/>
              <a:sym typeface="Times New Roman" panose="02020603050405020304"/>
            </a:endParaRPr>
          </a:p>
        </p:txBody>
      </p:sp>
      <p:sp>
        <p:nvSpPr>
          <p:cNvPr id="5" name="AutoShape 15"/>
          <p:cNvSpPr/>
          <p:nvPr/>
        </p:nvSpPr>
        <p:spPr bwMode="auto">
          <a:xfrm rot="16200000">
            <a:off x="958215" y="2120900"/>
            <a:ext cx="2805430" cy="2372995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  <a:moveTo>
                  <a:pt x="0" y="0"/>
                </a:moveTo>
              </a:path>
            </a:pathLst>
          </a:custGeom>
          <a:solidFill>
            <a:srgbClr val="68A5A2"/>
          </a:solidFill>
          <a:ln>
            <a:noFill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16AFC8"/>
              </a:solidFill>
              <a:latin typeface="微软雅黑" panose="020B0503020204020204" charset="-122"/>
              <a:ea typeface="微软雅黑" panose="020B0503020204020204" charset="-122"/>
              <a:sym typeface="Gill Sans" charset="0"/>
            </a:endParaRPr>
          </a:p>
        </p:txBody>
      </p:sp>
      <p:sp>
        <p:nvSpPr>
          <p:cNvPr id="6" name="AutoShape 16"/>
          <p:cNvSpPr/>
          <p:nvPr/>
        </p:nvSpPr>
        <p:spPr bwMode="auto">
          <a:xfrm rot="16200000">
            <a:off x="6005195" y="2121535"/>
            <a:ext cx="2806065" cy="2372995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  <a:moveTo>
                  <a:pt x="0" y="0"/>
                </a:moveTo>
              </a:path>
            </a:pathLst>
          </a:custGeom>
          <a:solidFill>
            <a:srgbClr val="68A5A2"/>
          </a:solidFill>
          <a:ln>
            <a:noFill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Gill Sans" charset="0"/>
            </a:endParaRPr>
          </a:p>
        </p:txBody>
      </p:sp>
      <p:sp>
        <p:nvSpPr>
          <p:cNvPr id="10" name="Rectangle 20"/>
          <p:cNvSpPr/>
          <p:nvPr>
            <p:custDataLst>
              <p:tags r:id="rId1"/>
            </p:custDataLst>
          </p:nvPr>
        </p:nvSpPr>
        <p:spPr bwMode="auto">
          <a:xfrm>
            <a:off x="1174750" y="4804410"/>
            <a:ext cx="2372995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Bebas Neue" charset="0"/>
                <a:sym typeface="Bebas Neue" charset="0"/>
              </a:rPr>
              <a:t>肚脐眼周围皮肤破损</a:t>
            </a:r>
            <a:endParaRPr lang="zh-CN" altLang="en-US" sz="20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Bebas Neue" charset="0"/>
              <a:sym typeface="Bebas Neue" charset="0"/>
            </a:endParaRPr>
          </a:p>
        </p:txBody>
      </p:sp>
      <p:sp>
        <p:nvSpPr>
          <p:cNvPr id="13" name="Rectangle 23"/>
          <p:cNvSpPr/>
          <p:nvPr>
            <p:custDataLst>
              <p:tags r:id="rId2"/>
            </p:custDataLst>
          </p:nvPr>
        </p:nvSpPr>
        <p:spPr bwMode="auto">
          <a:xfrm>
            <a:off x="4490085" y="1905000"/>
            <a:ext cx="888365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Bebas Neue" charset="0"/>
                <a:sym typeface="Bebas Neue" charset="0"/>
              </a:rPr>
              <a:t>肚子痛</a:t>
            </a:r>
            <a:endParaRPr lang="zh-CN" altLang="en-US" sz="20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Bebas Neue" charset="0"/>
              <a:sym typeface="Bebas Neue" charset="0"/>
            </a:endParaRPr>
          </a:p>
        </p:txBody>
      </p:sp>
      <p:sp>
        <p:nvSpPr>
          <p:cNvPr id="16" name="Rectangle 26"/>
          <p:cNvSpPr/>
          <p:nvPr>
            <p:custDataLst>
              <p:tags r:id="rId3"/>
            </p:custDataLst>
          </p:nvPr>
        </p:nvSpPr>
        <p:spPr bwMode="auto">
          <a:xfrm>
            <a:off x="7090410" y="4800600"/>
            <a:ext cx="635635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Bebas Neue" charset="0"/>
                <a:sym typeface="Bebas Neue" charset="0"/>
              </a:rPr>
              <a:t>腹泻</a:t>
            </a:r>
            <a:endParaRPr lang="zh-CN" altLang="en-US" sz="20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Bebas Neue" charset="0"/>
              <a:sym typeface="Bebas Neue" charset="0"/>
            </a:endParaRPr>
          </a:p>
        </p:txBody>
      </p:sp>
      <p:sp>
        <p:nvSpPr>
          <p:cNvPr id="19" name="Rectangle 29"/>
          <p:cNvSpPr/>
          <p:nvPr>
            <p:custDataLst>
              <p:tags r:id="rId4"/>
            </p:custDataLst>
          </p:nvPr>
        </p:nvSpPr>
        <p:spPr bwMode="auto">
          <a:xfrm>
            <a:off x="9438005" y="1905000"/>
            <a:ext cx="829945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Bebas Neue" charset="0"/>
                <a:sym typeface="Bebas Neue" charset="0"/>
              </a:rPr>
              <a:t>炎症</a:t>
            </a:r>
            <a:endParaRPr lang="zh-CN" altLang="en-US" sz="20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Bebas Neue" charset="0"/>
              <a:sym typeface="Bebas Neue" charset="0"/>
            </a:endParaRPr>
          </a:p>
        </p:txBody>
      </p:sp>
      <p:sp>
        <p:nvSpPr>
          <p:cNvPr id="33" name="Rectangle 2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288415" y="2076450"/>
            <a:ext cx="2145665" cy="198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Autofit/>
          </a:bodyPr>
          <a:p>
            <a:pPr algn="l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  <a:latin typeface="Times New Roman" panose="02020603050405020304"/>
                <a:ea typeface="方正清刻本悦宋简体"/>
                <a:sym typeface="Times New Roman" panose="02020603050405020304"/>
              </a:rPr>
              <a:t>切忌用硬东西或用指甲抠肚脐，因为肚脐眼的皮肤比较薄弱，主要由表面的皮肤和皮肤下层纤维结缔组织构成，没有肌肉层。</a:t>
            </a:r>
            <a:endParaRPr lang="en-US" sz="2000" dirty="0">
              <a:solidFill>
                <a:schemeClr val="bg1"/>
              </a:solidFill>
              <a:latin typeface="Times New Roman" panose="02020603050405020304"/>
              <a:ea typeface="方正清刻本悦宋简体"/>
              <a:sym typeface="Times New Roman" panose="02020603050405020304"/>
            </a:endParaRPr>
          </a:p>
        </p:txBody>
      </p:sp>
      <p:sp>
        <p:nvSpPr>
          <p:cNvPr id="80" name="TextBox 17"/>
          <p:cNvSpPr txBox="1"/>
          <p:nvPr/>
        </p:nvSpPr>
        <p:spPr>
          <a:xfrm>
            <a:off x="3669030" y="2256790"/>
            <a:ext cx="2545080" cy="28994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 dirty="0">
                <a:solidFill>
                  <a:schemeClr val="tx1"/>
                </a:solidFill>
                <a:latin typeface="Times New Roman" panose="02020603050405020304"/>
                <a:ea typeface="方正清刻本悦宋简体"/>
                <a:sym typeface="Times New Roman" panose="02020603050405020304"/>
              </a:rPr>
              <a:t>肚脐眼的位置距离内脏比较近，脂肪层的保护作用比较弱，如果过于用力或频繁的抠肚脐眼，分泌物均被清除后，内脏容易受凉，造成了肚子疼痛的症状。</a:t>
            </a:r>
            <a:endParaRPr lang="zh-CN" altLang="en-US" sz="2000" dirty="0">
              <a:solidFill>
                <a:schemeClr val="tx1"/>
              </a:solidFill>
              <a:latin typeface="Times New Roman" panose="02020603050405020304"/>
              <a:ea typeface="方正清刻本悦宋简体"/>
              <a:sym typeface="Times New Roman" panose="02020603050405020304"/>
            </a:endParaRPr>
          </a:p>
        </p:txBody>
      </p:sp>
      <p:sp>
        <p:nvSpPr>
          <p:cNvPr id="3" name="Rectangle 2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335395" y="2076450"/>
            <a:ext cx="2145665" cy="198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Autofit/>
          </a:bodyPr>
          <a:p>
            <a:pPr algn="l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  <a:latin typeface="Times New Roman" panose="02020603050405020304"/>
                <a:ea typeface="方正清刻本悦宋简体"/>
                <a:sym typeface="Times New Roman" panose="02020603050405020304"/>
              </a:rPr>
              <a:t>经常抠肚脐眼，易将分泌物清除，肚脐受凉可能出现肠胃受凉的情况，肠胃受到寒冷的刺激，可能会导致腹泻的情况出现。</a:t>
            </a:r>
            <a:endParaRPr lang="en-US" sz="2000" dirty="0">
              <a:solidFill>
                <a:schemeClr val="bg1"/>
              </a:solidFill>
              <a:latin typeface="Times New Roman" panose="02020603050405020304"/>
              <a:ea typeface="方正清刻本悦宋简体"/>
              <a:sym typeface="Times New Roman" panose="02020603050405020304"/>
            </a:endParaRPr>
          </a:p>
        </p:txBody>
      </p:sp>
      <p:sp>
        <p:nvSpPr>
          <p:cNvPr id="23" name="TextBox 17"/>
          <p:cNvSpPr txBox="1"/>
          <p:nvPr/>
        </p:nvSpPr>
        <p:spPr>
          <a:xfrm>
            <a:off x="8743315" y="2256790"/>
            <a:ext cx="2545080" cy="28994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 dirty="0">
                <a:solidFill>
                  <a:schemeClr val="tx1"/>
                </a:solidFill>
                <a:latin typeface="Times New Roman" panose="02020603050405020304"/>
                <a:ea typeface="方正清刻本悦宋简体"/>
                <a:sym typeface="Times New Roman" panose="02020603050405020304"/>
              </a:rPr>
              <a:t>手指与指甲中含有大量的细菌，如果在抠的过程中不小心使细菌进入体内，可能会导致发炎的情况发生，严重的患者可能会出现腹膜炎、败血症等情况。</a:t>
            </a:r>
            <a:endParaRPr lang="zh-CN" altLang="en-US" sz="2000" dirty="0">
              <a:solidFill>
                <a:schemeClr val="tx1"/>
              </a:solidFill>
              <a:latin typeface="Times New Roman" panose="02020603050405020304"/>
              <a:ea typeface="方正清刻本悦宋简体"/>
              <a:sym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新品上市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666999" y="-2667000"/>
            <a:ext cx="6857999" cy="1219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4480560" y="2088212"/>
            <a:ext cx="3230880" cy="1014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dirty="0">
                <a:solidFill>
                  <a:srgbClr val="68A5A2"/>
                </a:solidFill>
                <a:latin typeface="Times New Roman" panose="02020603050405020304"/>
                <a:ea typeface="方正清刻本悦宋简体"/>
                <a:sym typeface="Times New Roman" panose="02020603050405020304"/>
              </a:rPr>
              <a:t>谢谢大家</a:t>
            </a:r>
            <a:endParaRPr lang="zh-CN" altLang="en-US" sz="6000" dirty="0">
              <a:solidFill>
                <a:srgbClr val="68A5A2"/>
              </a:solidFill>
              <a:latin typeface="Times New Roman" panose="02020603050405020304"/>
              <a:ea typeface="方正清刻本悦宋简体"/>
              <a:sym typeface="Times New Roman" panose="02020603050405020304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646053" y="3462710"/>
            <a:ext cx="899888" cy="0"/>
          </a:xfrm>
          <a:prstGeom prst="line">
            <a:avLst/>
          </a:prstGeom>
          <a:ln w="28575">
            <a:solidFill>
              <a:srgbClr val="68A5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新品上市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2666999" y="-2667000"/>
            <a:ext cx="6857999" cy="1219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椭圆 9"/>
          <p:cNvSpPr/>
          <p:nvPr/>
        </p:nvSpPr>
        <p:spPr>
          <a:xfrm>
            <a:off x="1404062" y="2420849"/>
            <a:ext cx="1712686" cy="1712686"/>
          </a:xfrm>
          <a:prstGeom prst="ellipse">
            <a:avLst/>
          </a:prstGeom>
          <a:solidFill>
            <a:srgbClr val="68A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/>
              <a:ea typeface="方正清刻本悦宋简体"/>
              <a:sym typeface="Times New Roman" panose="020206030504050203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03816" y="2936497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Times New Roman" panose="02020603050405020304"/>
                <a:ea typeface="方正清刻本悦宋简体"/>
                <a:sym typeface="Times New Roman" panose="02020603050405020304"/>
              </a:rPr>
              <a:t>目录</a:t>
            </a:r>
            <a:endParaRPr lang="zh-CN" altLang="en-US" sz="4400" dirty="0">
              <a:solidFill>
                <a:schemeClr val="bg1"/>
              </a:solidFill>
              <a:latin typeface="Times New Roman" panose="02020603050405020304"/>
              <a:ea typeface="方正清刻本悦宋简体"/>
              <a:sym typeface="Times New Roman" panose="02020603050405020304"/>
            </a:endParaRPr>
          </a:p>
        </p:txBody>
      </p:sp>
      <p:sp>
        <p:nvSpPr>
          <p:cNvPr id="13" name="椭圆 12"/>
          <p:cNvSpPr/>
          <p:nvPr>
            <p:custDataLst>
              <p:tags r:id="rId2"/>
            </p:custDataLst>
          </p:nvPr>
        </p:nvSpPr>
        <p:spPr>
          <a:xfrm>
            <a:off x="3646130" y="2006796"/>
            <a:ext cx="762389" cy="762389"/>
          </a:xfrm>
          <a:prstGeom prst="ellipse">
            <a:avLst/>
          </a:prstGeom>
          <a:solidFill>
            <a:srgbClr val="68A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Times New Roman" panose="02020603050405020304"/>
                <a:ea typeface="方正清刻本悦宋简体"/>
                <a:sym typeface="Times New Roman" panose="02020603050405020304"/>
              </a:rPr>
              <a:t>01</a:t>
            </a:r>
            <a:endParaRPr lang="zh-CN" altLang="en-US" sz="2800" dirty="0">
              <a:latin typeface="Times New Roman" panose="02020603050405020304"/>
              <a:ea typeface="方正清刻本悦宋简体"/>
              <a:sym typeface="Times New Roman" panose="02020603050405020304"/>
            </a:endParaRPr>
          </a:p>
        </p:txBody>
      </p:sp>
      <p:sp>
        <p:nvSpPr>
          <p:cNvPr id="14" name="椭圆 13"/>
          <p:cNvSpPr/>
          <p:nvPr>
            <p:custDataLst>
              <p:tags r:id="rId3"/>
            </p:custDataLst>
          </p:nvPr>
        </p:nvSpPr>
        <p:spPr>
          <a:xfrm>
            <a:off x="3646130" y="3926306"/>
            <a:ext cx="762389" cy="762389"/>
          </a:xfrm>
          <a:prstGeom prst="ellipse">
            <a:avLst/>
          </a:prstGeom>
          <a:solidFill>
            <a:srgbClr val="68A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Times New Roman" panose="02020603050405020304"/>
                <a:ea typeface="方正清刻本悦宋简体"/>
                <a:sym typeface="Times New Roman" panose="02020603050405020304"/>
              </a:rPr>
              <a:t>03</a:t>
            </a:r>
            <a:endParaRPr lang="zh-CN" altLang="en-US" sz="2800" dirty="0">
              <a:latin typeface="Times New Roman" panose="02020603050405020304"/>
              <a:ea typeface="方正清刻本悦宋简体"/>
              <a:sym typeface="Times New Roman" panose="02020603050405020304"/>
            </a:endParaRPr>
          </a:p>
        </p:txBody>
      </p:sp>
      <p:sp>
        <p:nvSpPr>
          <p:cNvPr id="15" name="椭圆 14"/>
          <p:cNvSpPr/>
          <p:nvPr>
            <p:custDataLst>
              <p:tags r:id="rId4"/>
            </p:custDataLst>
          </p:nvPr>
        </p:nvSpPr>
        <p:spPr>
          <a:xfrm>
            <a:off x="6957092" y="2006796"/>
            <a:ext cx="762389" cy="762389"/>
          </a:xfrm>
          <a:prstGeom prst="ellipse">
            <a:avLst/>
          </a:prstGeom>
          <a:solidFill>
            <a:srgbClr val="68A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Times New Roman" panose="02020603050405020304"/>
                <a:ea typeface="方正清刻本悦宋简体"/>
                <a:sym typeface="Times New Roman" panose="02020603050405020304"/>
              </a:rPr>
              <a:t>02</a:t>
            </a:r>
            <a:endParaRPr lang="zh-CN" altLang="en-US" sz="2800" dirty="0">
              <a:latin typeface="Times New Roman" panose="02020603050405020304"/>
              <a:ea typeface="方正清刻本悦宋简体"/>
              <a:sym typeface="Times New Roman" panose="02020603050405020304"/>
            </a:endParaRPr>
          </a:p>
        </p:txBody>
      </p:sp>
      <p:sp>
        <p:nvSpPr>
          <p:cNvPr id="16" name="椭圆 15"/>
          <p:cNvSpPr/>
          <p:nvPr>
            <p:custDataLst>
              <p:tags r:id="rId5"/>
            </p:custDataLst>
          </p:nvPr>
        </p:nvSpPr>
        <p:spPr>
          <a:xfrm>
            <a:off x="6957092" y="3926306"/>
            <a:ext cx="762389" cy="762389"/>
          </a:xfrm>
          <a:prstGeom prst="ellipse">
            <a:avLst/>
          </a:prstGeom>
          <a:solidFill>
            <a:srgbClr val="68A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Times New Roman" panose="02020603050405020304"/>
                <a:ea typeface="方正清刻本悦宋简体"/>
                <a:sym typeface="Times New Roman" panose="02020603050405020304"/>
              </a:rPr>
              <a:t>04</a:t>
            </a:r>
            <a:endParaRPr lang="zh-CN" altLang="en-US" sz="2800" dirty="0">
              <a:latin typeface="Times New Roman" panose="02020603050405020304"/>
              <a:ea typeface="方正清刻本悦宋简体"/>
              <a:sym typeface="Times New Roman" panose="02020603050405020304"/>
            </a:endParaRPr>
          </a:p>
        </p:txBody>
      </p:sp>
      <p:sp>
        <p:nvSpPr>
          <p:cNvPr id="12" name="矩形 11"/>
          <p:cNvSpPr/>
          <p:nvPr>
            <p:custDataLst>
              <p:tags r:id="rId6"/>
            </p:custDataLst>
          </p:nvPr>
        </p:nvSpPr>
        <p:spPr>
          <a:xfrm>
            <a:off x="4526340" y="2188071"/>
            <a:ext cx="1452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Times New Roman" panose="02020603050405020304"/>
                <a:ea typeface="方正清刻本悦宋简体"/>
                <a:sym typeface="Times New Roman" panose="02020603050405020304"/>
              </a:rPr>
              <a:t>什么是肚脐</a:t>
            </a:r>
            <a:endParaRPr lang="zh-CN" altLang="en-US" sz="2000" dirty="0">
              <a:latin typeface="Times New Roman" panose="02020603050405020304"/>
              <a:ea typeface="方正清刻本悦宋简体"/>
              <a:sym typeface="Times New Roman" panose="02020603050405020304"/>
            </a:endParaRPr>
          </a:p>
        </p:txBody>
      </p:sp>
      <p:sp>
        <p:nvSpPr>
          <p:cNvPr id="18" name="矩形 17"/>
          <p:cNvSpPr/>
          <p:nvPr>
            <p:custDataLst>
              <p:tags r:id="rId7"/>
            </p:custDataLst>
          </p:nvPr>
        </p:nvSpPr>
        <p:spPr>
          <a:xfrm>
            <a:off x="4526340" y="4108105"/>
            <a:ext cx="2214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000" dirty="0">
                <a:latin typeface="Times New Roman" panose="02020603050405020304"/>
                <a:ea typeface="方正清刻本悦宋简体"/>
                <a:sym typeface="Times New Roman" panose="02020603050405020304"/>
              </a:rPr>
              <a:t>正确清理肚脐方法</a:t>
            </a:r>
            <a:endParaRPr lang="zh-CN" altLang="en-US" sz="2000" dirty="0">
              <a:latin typeface="Times New Roman" panose="02020603050405020304"/>
              <a:ea typeface="方正清刻本悦宋简体"/>
              <a:sym typeface="Times New Roman" panose="02020603050405020304"/>
            </a:endParaRPr>
          </a:p>
        </p:txBody>
      </p:sp>
      <p:sp>
        <p:nvSpPr>
          <p:cNvPr id="19" name="矩形 18"/>
          <p:cNvSpPr/>
          <p:nvPr>
            <p:custDataLst>
              <p:tags r:id="rId8"/>
            </p:custDataLst>
          </p:nvPr>
        </p:nvSpPr>
        <p:spPr>
          <a:xfrm>
            <a:off x="7895361" y="2188162"/>
            <a:ext cx="3230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000" dirty="0">
                <a:latin typeface="Times New Roman" panose="02020603050405020304"/>
                <a:ea typeface="方正清刻本悦宋简体"/>
                <a:sym typeface="Times New Roman" panose="02020603050405020304"/>
              </a:rPr>
              <a:t>肚脐眼里的“泥”是什么呢</a:t>
            </a:r>
            <a:endParaRPr lang="zh-CN" altLang="en-US" sz="2000" dirty="0">
              <a:latin typeface="Times New Roman" panose="02020603050405020304"/>
              <a:ea typeface="方正清刻本悦宋简体"/>
              <a:sym typeface="Times New Roman" panose="02020603050405020304"/>
            </a:endParaRPr>
          </a:p>
        </p:txBody>
      </p:sp>
      <p:sp>
        <p:nvSpPr>
          <p:cNvPr id="20" name="矩形 19"/>
          <p:cNvSpPr/>
          <p:nvPr>
            <p:custDataLst>
              <p:tags r:id="rId9"/>
            </p:custDataLst>
          </p:nvPr>
        </p:nvSpPr>
        <p:spPr>
          <a:xfrm>
            <a:off x="7837576" y="4108105"/>
            <a:ext cx="3611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000" dirty="0">
                <a:latin typeface="Times New Roman" panose="02020603050405020304"/>
                <a:ea typeface="方正清刻本悦宋简体"/>
                <a:sym typeface="Times New Roman" panose="02020603050405020304"/>
              </a:rPr>
              <a:t>乱抠肚脐，小心招来这4个隐患</a:t>
            </a:r>
            <a:endParaRPr lang="zh-CN" altLang="en-US" sz="2000" dirty="0">
              <a:latin typeface="Times New Roman" panose="02020603050405020304"/>
              <a:ea typeface="方正清刻本悦宋简体"/>
              <a:sym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新品上市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2666999" y="-2667000"/>
            <a:ext cx="6857999" cy="1219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椭圆 9"/>
          <p:cNvSpPr/>
          <p:nvPr/>
        </p:nvSpPr>
        <p:spPr>
          <a:xfrm>
            <a:off x="3839026" y="1152978"/>
            <a:ext cx="4513944" cy="4513944"/>
          </a:xfrm>
          <a:prstGeom prst="ellipse">
            <a:avLst/>
          </a:prstGeom>
          <a:solidFill>
            <a:srgbClr val="68A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/>
              <a:ea typeface="方正清刻本悦宋简体"/>
              <a:sym typeface="Times New Roman" panose="02020603050405020304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872822" y="2100324"/>
            <a:ext cx="2446351" cy="76238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500" dirty="0" smtClean="0">
                <a:solidFill>
                  <a:schemeClr val="bg1"/>
                </a:solidFill>
                <a:latin typeface="Times New Roman" panose="02020603050405020304"/>
                <a:ea typeface="方正清刻本悦宋简体"/>
                <a:sym typeface="Times New Roman" panose="02020603050405020304"/>
              </a:rPr>
              <a:t>01</a:t>
            </a:r>
            <a:endParaRPr lang="zh-CN" altLang="en-US" sz="11500" dirty="0">
              <a:solidFill>
                <a:schemeClr val="bg1"/>
              </a:solidFill>
              <a:latin typeface="Times New Roman" panose="02020603050405020304"/>
              <a:ea typeface="方正清刻本悦宋简体"/>
              <a:sym typeface="Times New Roman" panose="02020603050405020304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950776" y="3236214"/>
            <a:ext cx="24688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Times New Roman" panose="02020603050405020304"/>
                <a:ea typeface="方正清刻本悦宋简体"/>
                <a:sym typeface="Times New Roman" panose="02020603050405020304"/>
              </a:rPr>
              <a:t>什么是肚脐</a:t>
            </a:r>
            <a:endParaRPr lang="zh-CN" altLang="en-US" sz="3600" dirty="0">
              <a:solidFill>
                <a:schemeClr val="bg1"/>
              </a:solidFill>
              <a:latin typeface="Times New Roman" panose="02020603050405020304"/>
              <a:ea typeface="方正清刻本悦宋简体"/>
              <a:sym typeface="Times New Roman" panose="02020603050405020304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5646054" y="3973405"/>
            <a:ext cx="899888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" descr="C:\Users\Administrator\Desktop\新品上市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2666999" y="-2667000"/>
            <a:ext cx="6857999" cy="12192001"/>
          </a:xfrm>
          <a:prstGeom prst="rect">
            <a:avLst/>
          </a:prstGeom>
          <a:solidFill>
            <a:srgbClr val="68A5A2"/>
          </a:solidFill>
        </p:spPr>
      </p:pic>
      <p:sp>
        <p:nvSpPr>
          <p:cNvPr id="30" name="TextBox 29"/>
          <p:cNvSpPr txBox="1"/>
          <p:nvPr/>
        </p:nvSpPr>
        <p:spPr>
          <a:xfrm>
            <a:off x="1538605" y="2348865"/>
            <a:ext cx="2828290" cy="367030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/>
                <a:ea typeface="方正清刻本悦宋简体"/>
                <a:sym typeface="Times New Roman" panose="02020603050405020304"/>
              </a:rPr>
              <a:t>肚脐，人体第一道疤痕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/>
              <a:ea typeface="方正清刻本悦宋简体"/>
              <a:sym typeface="Times New Roman" panose="02020603050405020304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538677" y="2773317"/>
            <a:ext cx="2603041" cy="2326640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/>
                <a:ea typeface="方正清刻本悦宋简体"/>
                <a:sym typeface="Times New Roman" panose="02020603050405020304"/>
              </a:rPr>
              <a:t>肚脐又被称为神阙穴，在胎儿期，肚脐内部有脐动脉和脐静脉，连接母体和胎儿，能够把母体内的营养通过脐血管带入到胎儿的体内，从而促进胎儿的生长和发育。</a:t>
            </a:r>
            <a:endParaRPr lang="zh-CN" altLang="en-US" sz="140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/>
              <a:ea typeface="方正清刻本悦宋简体"/>
              <a:sym typeface="Times New Roman" panose="02020603050405020304"/>
            </a:endParaRP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/>
                <a:ea typeface="方正清刻本悦宋简体"/>
                <a:sym typeface="Times New Roman" panose="02020603050405020304"/>
              </a:rPr>
              <a:t>等到胎儿分娩之后，肚脐退化就形成了肚脐眼。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/>
              <a:ea typeface="方正清刻本悦宋简体"/>
              <a:sym typeface="Times New Roman" panose="02020603050405020304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1429601" y="2024612"/>
            <a:ext cx="2937413" cy="3560407"/>
          </a:xfrm>
          <a:prstGeom prst="roundRect">
            <a:avLst/>
          </a:prstGeom>
          <a:noFill/>
          <a:ln w="15875">
            <a:solidFill>
              <a:srgbClr val="68A5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/>
              <a:ea typeface="方正清刻本悦宋简体"/>
              <a:sym typeface="Times New Roman" panose="02020603050405020304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109790" y="1790699"/>
            <a:ext cx="1677610" cy="432048"/>
            <a:chOff x="2109790" y="1790699"/>
            <a:chExt cx="1677610" cy="432048"/>
          </a:xfrm>
          <a:solidFill>
            <a:srgbClr val="68A5A2"/>
          </a:solidFill>
        </p:grpSpPr>
        <p:sp>
          <p:nvSpPr>
            <p:cNvPr id="34" name="圆角矩形 33"/>
            <p:cNvSpPr/>
            <p:nvPr/>
          </p:nvSpPr>
          <p:spPr>
            <a:xfrm>
              <a:off x="2109790" y="1790699"/>
              <a:ext cx="1440160" cy="43204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/>
                <a:ea typeface="方正清刻本悦宋简体"/>
                <a:sym typeface="Times New Roman" panose="02020603050405020304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314766" y="1820153"/>
              <a:ext cx="1472634" cy="369322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Times New Roman" panose="02020603050405020304"/>
                  <a:ea typeface="方正清刻本悦宋简体"/>
                  <a:sym typeface="Times New Roman" panose="02020603050405020304"/>
                </a:rPr>
                <a:t>教育教学</a:t>
              </a:r>
              <a:endParaRPr lang="zh-CN" altLang="en-US" dirty="0">
                <a:solidFill>
                  <a:schemeClr val="bg1"/>
                </a:solidFill>
                <a:latin typeface="Times New Roman" panose="02020603050405020304"/>
                <a:ea typeface="方正清刻本悦宋简体"/>
                <a:sym typeface="Times New Roman" panose="02020603050405020304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367013" y="2565729"/>
            <a:ext cx="2811053" cy="2663685"/>
            <a:chOff x="4367014" y="2565729"/>
            <a:chExt cx="681712" cy="2663685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4367014" y="2565729"/>
              <a:ext cx="681712" cy="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4367014" y="3449940"/>
              <a:ext cx="681712" cy="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4367014" y="4313409"/>
              <a:ext cx="681712" cy="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4367014" y="5229413"/>
              <a:ext cx="681712" cy="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5048726" y="2325711"/>
            <a:ext cx="1531822" cy="447017"/>
            <a:chOff x="5048726" y="2325711"/>
            <a:chExt cx="1531822" cy="447017"/>
          </a:xfrm>
          <a:solidFill>
            <a:srgbClr val="68A5A2"/>
          </a:solidFill>
        </p:grpSpPr>
        <p:sp>
          <p:nvSpPr>
            <p:cNvPr id="47" name="圆角矩形 46"/>
            <p:cNvSpPr/>
            <p:nvPr/>
          </p:nvSpPr>
          <p:spPr>
            <a:xfrm>
              <a:off x="5048726" y="2325711"/>
              <a:ext cx="1531822" cy="447017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/>
                <a:ea typeface="方正清刻本悦宋简体"/>
                <a:sym typeface="Times New Roman" panose="02020603050405020304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5234285" y="2345393"/>
              <a:ext cx="1244303" cy="367030"/>
            </a:xfrm>
            <a:prstGeom prst="rect">
              <a:avLst/>
            </a:prstGeom>
            <a:grp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Times New Roman" panose="02020603050405020304"/>
                  <a:ea typeface="方正清刻本悦宋简体"/>
                  <a:sym typeface="Times New Roman" panose="02020603050405020304"/>
                </a:rPr>
                <a:t>圆润饱满</a:t>
              </a:r>
              <a:endParaRPr lang="zh-CN" altLang="en-US">
                <a:solidFill>
                  <a:schemeClr val="bg1"/>
                </a:solidFill>
                <a:latin typeface="Times New Roman" panose="02020603050405020304"/>
                <a:ea typeface="方正清刻本悦宋简体"/>
                <a:sym typeface="Times New Roman" panose="02020603050405020304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048726" y="3230247"/>
            <a:ext cx="1531822" cy="447017"/>
            <a:chOff x="5048726" y="3230247"/>
            <a:chExt cx="1531822" cy="447017"/>
          </a:xfrm>
          <a:solidFill>
            <a:srgbClr val="68A5A2"/>
          </a:solidFill>
        </p:grpSpPr>
        <p:sp>
          <p:nvSpPr>
            <p:cNvPr id="50" name="圆角矩形 49"/>
            <p:cNvSpPr/>
            <p:nvPr/>
          </p:nvSpPr>
          <p:spPr>
            <a:xfrm>
              <a:off x="5048726" y="3230247"/>
              <a:ext cx="1531822" cy="447017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/>
                <a:ea typeface="方正清刻本悦宋简体"/>
                <a:sym typeface="Times New Roman" panose="02020603050405020304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5231110" y="3257586"/>
              <a:ext cx="1244303" cy="367030"/>
            </a:xfrm>
            <a:prstGeom prst="rect">
              <a:avLst/>
            </a:prstGeom>
            <a:grp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Times New Roman" panose="02020603050405020304"/>
                  <a:ea typeface="方正清刻本悦宋简体"/>
                  <a:sym typeface="Times New Roman" panose="02020603050405020304"/>
                </a:rPr>
                <a:t>颜色均匀</a:t>
              </a:r>
              <a:endParaRPr lang="zh-CN" altLang="en-US">
                <a:solidFill>
                  <a:schemeClr val="bg1"/>
                </a:solidFill>
                <a:latin typeface="Times New Roman" panose="02020603050405020304"/>
                <a:ea typeface="方正清刻本悦宋简体"/>
                <a:sym typeface="Times New Roman" panose="02020603050405020304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048726" y="4122713"/>
            <a:ext cx="1531822" cy="447017"/>
            <a:chOff x="5048726" y="4122713"/>
            <a:chExt cx="1531822" cy="447017"/>
          </a:xfrm>
          <a:solidFill>
            <a:srgbClr val="68A5A2"/>
          </a:solidFill>
        </p:grpSpPr>
        <p:sp>
          <p:nvSpPr>
            <p:cNvPr id="53" name="圆角矩形 52"/>
            <p:cNvSpPr/>
            <p:nvPr/>
          </p:nvSpPr>
          <p:spPr>
            <a:xfrm>
              <a:off x="5048726" y="4122713"/>
              <a:ext cx="1531822" cy="447017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/>
                <a:ea typeface="方正清刻本悦宋简体"/>
                <a:sym typeface="Times New Roman" panose="02020603050405020304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5113496" y="4178593"/>
              <a:ext cx="1466850" cy="335915"/>
            </a:xfrm>
            <a:prstGeom prst="rect">
              <a:avLst/>
            </a:prstGeom>
            <a:grp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sz="1600">
                  <a:solidFill>
                    <a:schemeClr val="bg1"/>
                  </a:solidFill>
                  <a:latin typeface="Times New Roman" panose="02020603050405020304"/>
                  <a:ea typeface="方正清刻本悦宋简体"/>
                  <a:sym typeface="Times New Roman" panose="02020603050405020304"/>
                </a:rPr>
                <a:t>色泽红且明润</a:t>
              </a:r>
              <a:endParaRPr lang="zh-CN" altLang="en-US" sz="1600">
                <a:solidFill>
                  <a:schemeClr val="bg1"/>
                </a:solidFill>
                <a:latin typeface="Times New Roman" panose="02020603050405020304"/>
                <a:ea typeface="方正清刻本悦宋简体"/>
                <a:sym typeface="Times New Roman" panose="02020603050405020304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048726" y="5005906"/>
            <a:ext cx="1531822" cy="447017"/>
            <a:chOff x="5048726" y="5005906"/>
            <a:chExt cx="1531822" cy="447017"/>
          </a:xfrm>
          <a:solidFill>
            <a:srgbClr val="68A5A2"/>
          </a:solidFill>
        </p:grpSpPr>
        <p:sp>
          <p:nvSpPr>
            <p:cNvPr id="56" name="圆角矩形 55"/>
            <p:cNvSpPr/>
            <p:nvPr/>
          </p:nvSpPr>
          <p:spPr>
            <a:xfrm>
              <a:off x="5048726" y="5005906"/>
              <a:ext cx="1531822" cy="447017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/>
                <a:ea typeface="方正清刻本悦宋简体"/>
                <a:sym typeface="Times New Roman" panose="02020603050405020304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5234285" y="5015537"/>
              <a:ext cx="1244303" cy="367030"/>
            </a:xfrm>
            <a:prstGeom prst="rect">
              <a:avLst/>
            </a:prstGeom>
            <a:grp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Times New Roman" panose="02020603050405020304"/>
                  <a:ea typeface="方正清刻本悦宋简体"/>
                  <a:sym typeface="Times New Roman" panose="02020603050405020304"/>
                </a:rPr>
                <a:t>按之有力</a:t>
              </a:r>
              <a:endParaRPr lang="zh-CN" altLang="en-US">
                <a:solidFill>
                  <a:schemeClr val="bg1"/>
                </a:solidFill>
                <a:latin typeface="Times New Roman" panose="02020603050405020304"/>
                <a:ea typeface="方正清刻本悦宋简体"/>
                <a:sym typeface="Times New Roman" panose="02020603050405020304"/>
              </a:endParaRPr>
            </a:p>
          </p:txBody>
        </p:sp>
      </p:grpSp>
      <p:sp>
        <p:nvSpPr>
          <p:cNvPr id="58" name="燕尾形 57"/>
          <p:cNvSpPr/>
          <p:nvPr/>
        </p:nvSpPr>
        <p:spPr>
          <a:xfrm rot="5400000">
            <a:off x="5699144" y="1864573"/>
            <a:ext cx="216024" cy="320542"/>
          </a:xfrm>
          <a:prstGeom prst="chevro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Times New Roman" panose="02020603050405020304"/>
              <a:ea typeface="方正清刻本悦宋简体"/>
              <a:sym typeface="Times New Roman" panose="02020603050405020304"/>
            </a:endParaRPr>
          </a:p>
        </p:txBody>
      </p:sp>
      <p:sp>
        <p:nvSpPr>
          <p:cNvPr id="59" name="燕尾形 58"/>
          <p:cNvSpPr/>
          <p:nvPr/>
        </p:nvSpPr>
        <p:spPr>
          <a:xfrm rot="5400000">
            <a:off x="5699144" y="2872869"/>
            <a:ext cx="216024" cy="320542"/>
          </a:xfrm>
          <a:prstGeom prst="chevro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Times New Roman" panose="02020603050405020304"/>
              <a:ea typeface="方正清刻本悦宋简体"/>
              <a:sym typeface="Times New Roman" panose="02020603050405020304"/>
            </a:endParaRPr>
          </a:p>
        </p:txBody>
      </p:sp>
      <p:sp>
        <p:nvSpPr>
          <p:cNvPr id="60" name="燕尾形 59"/>
          <p:cNvSpPr/>
          <p:nvPr/>
        </p:nvSpPr>
        <p:spPr>
          <a:xfrm rot="5400000">
            <a:off x="5699144" y="3754497"/>
            <a:ext cx="216024" cy="320542"/>
          </a:xfrm>
          <a:prstGeom prst="chevro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Times New Roman" panose="02020603050405020304"/>
              <a:ea typeface="方正清刻本悦宋简体"/>
              <a:sym typeface="Times New Roman" panose="02020603050405020304"/>
            </a:endParaRPr>
          </a:p>
        </p:txBody>
      </p:sp>
      <p:sp>
        <p:nvSpPr>
          <p:cNvPr id="61" name="燕尾形 60"/>
          <p:cNvSpPr/>
          <p:nvPr/>
        </p:nvSpPr>
        <p:spPr>
          <a:xfrm rot="5400000">
            <a:off x="5699144" y="4608150"/>
            <a:ext cx="216024" cy="320542"/>
          </a:xfrm>
          <a:prstGeom prst="chevro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Times New Roman" panose="02020603050405020304"/>
              <a:ea typeface="方正清刻本悦宋简体"/>
              <a:sym typeface="Times New Roman" panose="02020603050405020304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654090" y="839966"/>
            <a:ext cx="1452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latin typeface="Times New Roman" panose="02020603050405020304"/>
                <a:ea typeface="方正清刻本悦宋简体"/>
                <a:sym typeface="Times New Roman" panose="02020603050405020304"/>
              </a:rPr>
              <a:t>什么是肚脐</a:t>
            </a:r>
            <a:endParaRPr lang="zh-CN" altLang="en-US" sz="2000" dirty="0">
              <a:latin typeface="Times New Roman" panose="02020603050405020304"/>
              <a:ea typeface="方正清刻本悦宋简体"/>
              <a:sym typeface="Times New Roman" panose="02020603050405020304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3957" b="10845"/>
          <a:stretch>
            <a:fillRect/>
          </a:stretch>
        </p:blipFill>
        <p:spPr>
          <a:xfrm>
            <a:off x="7178040" y="1678940"/>
            <a:ext cx="3723005" cy="22148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8040" y="4037965"/>
            <a:ext cx="3706495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 animBg="1"/>
      <p:bldP spid="58" grpId="0" animBg="1"/>
      <p:bldP spid="59" grpId="0" animBg="1"/>
      <p:bldP spid="60" grpId="0" animBg="1"/>
      <p:bldP spid="6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新品上市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2666999" y="-2667000"/>
            <a:ext cx="6857999" cy="1219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椭圆 9"/>
          <p:cNvSpPr/>
          <p:nvPr/>
        </p:nvSpPr>
        <p:spPr>
          <a:xfrm>
            <a:off x="3839026" y="1152978"/>
            <a:ext cx="4513944" cy="4513944"/>
          </a:xfrm>
          <a:prstGeom prst="ellipse">
            <a:avLst/>
          </a:prstGeom>
          <a:solidFill>
            <a:srgbClr val="68A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/>
              <a:ea typeface="方正清刻本悦宋简体"/>
              <a:sym typeface="Times New Roman" panose="02020603050405020304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778528" y="2080137"/>
            <a:ext cx="2634940" cy="76238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500" dirty="0" smtClean="0">
                <a:solidFill>
                  <a:schemeClr val="bg1"/>
                </a:solidFill>
                <a:latin typeface="Times New Roman" panose="02020603050405020304"/>
                <a:ea typeface="方正清刻本悦宋简体"/>
                <a:sym typeface="Times New Roman" panose="02020603050405020304"/>
              </a:rPr>
              <a:t>02</a:t>
            </a:r>
            <a:endParaRPr lang="zh-CN" altLang="en-US" sz="11500" dirty="0">
              <a:solidFill>
                <a:schemeClr val="bg1"/>
              </a:solidFill>
              <a:latin typeface="Times New Roman" panose="02020603050405020304"/>
              <a:ea typeface="方正清刻本悦宋简体"/>
              <a:sym typeface="Times New Roman" panose="02020603050405020304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084636" y="3286379"/>
            <a:ext cx="4145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400" dirty="0">
                <a:solidFill>
                  <a:schemeClr val="bg1"/>
                </a:solidFill>
                <a:latin typeface="Times New Roman" panose="02020603050405020304"/>
                <a:ea typeface="方正清刻本悦宋简体"/>
                <a:sym typeface="Times New Roman" panose="02020603050405020304"/>
              </a:rPr>
              <a:t>肚脐眼里的“泥”是什么呢？</a:t>
            </a:r>
            <a:endParaRPr lang="zh-CN" altLang="en-US" sz="2400" dirty="0">
              <a:solidFill>
                <a:schemeClr val="bg1"/>
              </a:solidFill>
              <a:latin typeface="Times New Roman" panose="02020603050405020304"/>
              <a:ea typeface="方正清刻本悦宋简体"/>
              <a:sym typeface="Times New Roman" panose="02020603050405020304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5646054" y="3973405"/>
            <a:ext cx="899888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矩形 61"/>
          <p:cNvSpPr/>
          <p:nvPr/>
        </p:nvSpPr>
        <p:spPr>
          <a:xfrm>
            <a:off x="4638090" y="839966"/>
            <a:ext cx="3484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latin typeface="Times New Roman" panose="02020603050405020304"/>
                <a:ea typeface="方正清刻本悦宋简体"/>
                <a:sym typeface="Times New Roman" panose="02020603050405020304"/>
              </a:rPr>
              <a:t>肚脐眼里的“泥”是什么呢？</a:t>
            </a:r>
            <a:endParaRPr lang="zh-CN" altLang="en-US" sz="2000" dirty="0">
              <a:latin typeface="Times New Roman" panose="02020603050405020304"/>
              <a:ea typeface="方正清刻本悦宋简体"/>
              <a:sym typeface="Times New Roman" panose="02020603050405020304"/>
            </a:endParaRPr>
          </a:p>
        </p:txBody>
      </p:sp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1216326" y="1824177"/>
            <a:ext cx="9658985" cy="3839210"/>
            <a:chOff x="779336" y="1357688"/>
            <a:chExt cx="10639214" cy="4228826"/>
          </a:xfrm>
        </p:grpSpPr>
        <p:sp>
          <p:nvSpPr>
            <p:cNvPr id="18" name="Freeform 10"/>
            <p:cNvSpPr/>
            <p:nvPr>
              <p:custDataLst>
                <p:tags r:id="rId2"/>
              </p:custDataLst>
            </p:nvPr>
          </p:nvSpPr>
          <p:spPr bwMode="auto">
            <a:xfrm>
              <a:off x="779336" y="1357688"/>
              <a:ext cx="10639214" cy="1258996"/>
            </a:xfrm>
            <a:custGeom>
              <a:avLst/>
              <a:gdLst>
                <a:gd name="T0" fmla="*/ 488 w 488"/>
                <a:gd name="T1" fmla="*/ 477 h 488"/>
                <a:gd name="T2" fmla="*/ 477 w 488"/>
                <a:gd name="T3" fmla="*/ 488 h 488"/>
                <a:gd name="T4" fmla="*/ 11 w 488"/>
                <a:gd name="T5" fmla="*/ 488 h 488"/>
                <a:gd name="T6" fmla="*/ 0 w 488"/>
                <a:gd name="T7" fmla="*/ 477 h 488"/>
                <a:gd name="T8" fmla="*/ 0 w 488"/>
                <a:gd name="T9" fmla="*/ 11 h 488"/>
                <a:gd name="T10" fmla="*/ 11 w 488"/>
                <a:gd name="T11" fmla="*/ 0 h 488"/>
                <a:gd name="T12" fmla="*/ 477 w 488"/>
                <a:gd name="T13" fmla="*/ 0 h 488"/>
                <a:gd name="T14" fmla="*/ 488 w 488"/>
                <a:gd name="T15" fmla="*/ 11 h 488"/>
                <a:gd name="T16" fmla="*/ 488 w 488"/>
                <a:gd name="T17" fmla="*/ 47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8" h="488">
                  <a:moveTo>
                    <a:pt x="488" y="477"/>
                  </a:moveTo>
                  <a:cubicBezTo>
                    <a:pt x="488" y="483"/>
                    <a:pt x="483" y="488"/>
                    <a:pt x="477" y="488"/>
                  </a:cubicBezTo>
                  <a:cubicBezTo>
                    <a:pt x="11" y="488"/>
                    <a:pt x="11" y="488"/>
                    <a:pt x="11" y="488"/>
                  </a:cubicBezTo>
                  <a:cubicBezTo>
                    <a:pt x="5" y="488"/>
                    <a:pt x="0" y="483"/>
                    <a:pt x="0" y="47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477" y="0"/>
                    <a:pt x="477" y="0"/>
                    <a:pt x="477" y="0"/>
                  </a:cubicBezTo>
                  <a:cubicBezTo>
                    <a:pt x="483" y="0"/>
                    <a:pt x="488" y="5"/>
                    <a:pt x="488" y="11"/>
                  </a:cubicBezTo>
                  <a:lnTo>
                    <a:pt x="488" y="477"/>
                  </a:lnTo>
                  <a:close/>
                </a:path>
              </a:pathLst>
            </a:custGeom>
            <a:solidFill>
              <a:srgbClr val="68A5A2"/>
            </a:solidFill>
            <a:ln>
              <a:noFill/>
            </a:ln>
          </p:spPr>
          <p:txBody>
            <a:bodyPr lIns="121926" tIns="60963" rIns="121926" bIns="60963"/>
            <a:lstStyle/>
            <a:p>
              <a:endParaRPr lang="zh-CN" altLang="en-US" sz="1400">
                <a:latin typeface="Times New Roman" panose="02020603050405020304"/>
                <a:ea typeface="方正清刻本悦宋简体"/>
                <a:sym typeface="Times New Roman" panose="02020603050405020304"/>
              </a:endParaRPr>
            </a:p>
          </p:txBody>
        </p:sp>
        <p:sp>
          <p:nvSpPr>
            <p:cNvPr id="20" name="Freeform 12"/>
            <p:cNvSpPr/>
            <p:nvPr>
              <p:custDataLst>
                <p:tags r:id="rId3"/>
              </p:custDataLst>
            </p:nvPr>
          </p:nvSpPr>
          <p:spPr bwMode="auto">
            <a:xfrm>
              <a:off x="787029" y="3125178"/>
              <a:ext cx="10631520" cy="2461336"/>
            </a:xfrm>
            <a:custGeom>
              <a:avLst/>
              <a:gdLst>
                <a:gd name="T0" fmla="*/ 488 w 488"/>
                <a:gd name="T1" fmla="*/ 476 h 488"/>
                <a:gd name="T2" fmla="*/ 477 w 488"/>
                <a:gd name="T3" fmla="*/ 488 h 488"/>
                <a:gd name="T4" fmla="*/ 11 w 488"/>
                <a:gd name="T5" fmla="*/ 488 h 488"/>
                <a:gd name="T6" fmla="*/ 0 w 488"/>
                <a:gd name="T7" fmla="*/ 476 h 488"/>
                <a:gd name="T8" fmla="*/ 0 w 488"/>
                <a:gd name="T9" fmla="*/ 11 h 488"/>
                <a:gd name="T10" fmla="*/ 11 w 488"/>
                <a:gd name="T11" fmla="*/ 0 h 488"/>
                <a:gd name="T12" fmla="*/ 477 w 488"/>
                <a:gd name="T13" fmla="*/ 0 h 488"/>
                <a:gd name="T14" fmla="*/ 488 w 488"/>
                <a:gd name="T15" fmla="*/ 11 h 488"/>
                <a:gd name="T16" fmla="*/ 488 w 488"/>
                <a:gd name="T17" fmla="*/ 476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8" h="488">
                  <a:moveTo>
                    <a:pt x="488" y="476"/>
                  </a:moveTo>
                  <a:cubicBezTo>
                    <a:pt x="488" y="483"/>
                    <a:pt x="483" y="488"/>
                    <a:pt x="477" y="488"/>
                  </a:cubicBezTo>
                  <a:cubicBezTo>
                    <a:pt x="11" y="488"/>
                    <a:pt x="11" y="488"/>
                    <a:pt x="11" y="488"/>
                  </a:cubicBezTo>
                  <a:cubicBezTo>
                    <a:pt x="5" y="488"/>
                    <a:pt x="0" y="483"/>
                    <a:pt x="0" y="47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477" y="0"/>
                    <a:pt x="477" y="0"/>
                    <a:pt x="477" y="0"/>
                  </a:cubicBezTo>
                  <a:cubicBezTo>
                    <a:pt x="483" y="0"/>
                    <a:pt x="488" y="5"/>
                    <a:pt x="488" y="11"/>
                  </a:cubicBezTo>
                  <a:lnTo>
                    <a:pt x="488" y="4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6" tIns="60963" rIns="121926" bIns="60963"/>
            <a:lstStyle/>
            <a:p>
              <a:endParaRPr lang="zh-CN" altLang="en-US" sz="1400">
                <a:latin typeface="Times New Roman" panose="02020603050405020304"/>
                <a:ea typeface="方正清刻本悦宋简体"/>
                <a:sym typeface="Times New Roman" panose="02020603050405020304"/>
              </a:endParaRPr>
            </a:p>
          </p:txBody>
        </p:sp>
        <p:sp>
          <p:nvSpPr>
            <p:cNvPr id="33" name="Rectangle 25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923421" y="1436026"/>
              <a:ext cx="10123725" cy="1078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noAutofit/>
            </a:bodyPr>
            <a:lstStyle/>
            <a:p>
              <a:pPr algn="l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sz="2400" dirty="0">
                  <a:solidFill>
                    <a:schemeClr val="bg1"/>
                  </a:solidFill>
                  <a:latin typeface="Times New Roman" panose="02020603050405020304"/>
                  <a:ea typeface="方正清刻本悦宋简体"/>
                  <a:sym typeface="Times New Roman" panose="02020603050405020304"/>
                </a:rPr>
                <a:t>肚脐是一种特殊的皮肤组织，它的形态特殊，而且局部分布着特殊的皮肤附属器——顶泌汗腺（也叫大汗腺）。</a:t>
              </a:r>
              <a:endParaRPr lang="en-US" altLang="en-US" sz="2400" dirty="0">
                <a:solidFill>
                  <a:schemeClr val="bg1"/>
                </a:solidFill>
                <a:latin typeface="Times New Roman" panose="02020603050405020304"/>
                <a:ea typeface="方正清刻本悦宋简体"/>
                <a:sym typeface="Times New Roman" panose="02020603050405020304"/>
              </a:endParaRPr>
            </a:p>
          </p:txBody>
        </p:sp>
        <p:sp>
          <p:nvSpPr>
            <p:cNvPr id="34" name="Rectangle 26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5614787" y="3816295"/>
              <a:ext cx="1536500" cy="1406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1000" dirty="0">
                  <a:solidFill>
                    <a:schemeClr val="bg1"/>
                  </a:solidFill>
                  <a:latin typeface="Times New Roman" panose="02020603050405020304"/>
                  <a:ea typeface="方正清刻本悦宋简体"/>
                  <a:sym typeface="Times New Roman" panose="02020603050405020304"/>
                </a:rPr>
                <a:t>点此替换文本</a:t>
              </a:r>
              <a:endParaRPr lang="en-US" altLang="zh-CN" sz="1000" dirty="0">
                <a:solidFill>
                  <a:schemeClr val="bg1"/>
                </a:solidFill>
                <a:latin typeface="Times New Roman" panose="02020603050405020304"/>
                <a:ea typeface="方正清刻本悦宋简体"/>
                <a:sym typeface="Times New Roman" panose="02020603050405020304"/>
              </a:endParaRPr>
            </a:p>
            <a:p>
              <a:pPr algn="ctr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1000" dirty="0">
                  <a:solidFill>
                    <a:schemeClr val="bg1"/>
                  </a:solidFill>
                  <a:latin typeface="Times New Roman" panose="02020603050405020304"/>
                  <a:ea typeface="方正清刻本悦宋简体"/>
                  <a:sym typeface="Times New Roman" panose="02020603050405020304"/>
                </a:rPr>
                <a:t>PowerPoint </a:t>
              </a:r>
              <a:r>
                <a:rPr lang="zh-CN" altLang="en-US" sz="1000" dirty="0">
                  <a:solidFill>
                    <a:schemeClr val="bg1"/>
                  </a:solidFill>
                  <a:latin typeface="Times New Roman" panose="02020603050405020304"/>
                  <a:ea typeface="方正清刻本悦宋简体"/>
                  <a:sym typeface="Times New Roman" panose="02020603050405020304"/>
                </a:rPr>
                <a:t>templates</a:t>
              </a:r>
              <a:r>
                <a:rPr lang="en-US" altLang="zh-CN" sz="1000" dirty="0">
                  <a:solidFill>
                    <a:schemeClr val="bg1"/>
                  </a:solidFill>
                  <a:latin typeface="Times New Roman" panose="02020603050405020304"/>
                  <a:ea typeface="方正清刻本悦宋简体"/>
                  <a:sym typeface="Times New Roman" panose="02020603050405020304"/>
                </a:rPr>
                <a:t> that has been specifically designed to help anyone that is stepping into the world of PowerPoint for the very first time. </a:t>
              </a:r>
              <a:endParaRPr lang="zh-CN" altLang="en-US" sz="1000" dirty="0">
                <a:solidFill>
                  <a:schemeClr val="bg1"/>
                </a:solidFill>
                <a:latin typeface="Times New Roman" panose="02020603050405020304"/>
                <a:ea typeface="方正清刻本悦宋简体"/>
                <a:sym typeface="Times New Roman" panose="02020603050405020304"/>
              </a:endParaRPr>
            </a:p>
          </p:txBody>
        </p:sp>
        <p:sp>
          <p:nvSpPr>
            <p:cNvPr id="35" name="Rectangle 27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9881432" y="3816295"/>
              <a:ext cx="1536500" cy="1406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1000" dirty="0">
                  <a:solidFill>
                    <a:schemeClr val="bg1"/>
                  </a:solidFill>
                  <a:latin typeface="Times New Roman" panose="02020603050405020304"/>
                  <a:ea typeface="方正清刻本悦宋简体"/>
                  <a:sym typeface="Times New Roman" panose="02020603050405020304"/>
                </a:rPr>
                <a:t>点此替换文本</a:t>
              </a:r>
              <a:endParaRPr lang="en-US" altLang="zh-CN" sz="1000" dirty="0">
                <a:solidFill>
                  <a:schemeClr val="bg1"/>
                </a:solidFill>
                <a:latin typeface="Times New Roman" panose="02020603050405020304"/>
                <a:ea typeface="方正清刻本悦宋简体"/>
                <a:sym typeface="Times New Roman" panose="02020603050405020304"/>
              </a:endParaRPr>
            </a:p>
            <a:p>
              <a:pPr algn="ctr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1000" dirty="0">
                  <a:solidFill>
                    <a:schemeClr val="bg1"/>
                  </a:solidFill>
                  <a:latin typeface="Times New Roman" panose="02020603050405020304"/>
                  <a:ea typeface="方正清刻本悦宋简体"/>
                  <a:sym typeface="Times New Roman" panose="02020603050405020304"/>
                </a:rPr>
                <a:t>PowerPoint </a:t>
              </a:r>
              <a:r>
                <a:rPr lang="zh-CN" altLang="en-US" sz="1000" dirty="0">
                  <a:solidFill>
                    <a:schemeClr val="bg1"/>
                  </a:solidFill>
                  <a:latin typeface="Times New Roman" panose="02020603050405020304"/>
                  <a:ea typeface="方正清刻本悦宋简体"/>
                  <a:sym typeface="Times New Roman" panose="02020603050405020304"/>
                </a:rPr>
                <a:t>templates</a:t>
              </a:r>
              <a:r>
                <a:rPr lang="en-US" altLang="zh-CN" sz="1000" dirty="0">
                  <a:solidFill>
                    <a:schemeClr val="bg1"/>
                  </a:solidFill>
                  <a:latin typeface="Times New Roman" panose="02020603050405020304"/>
                  <a:ea typeface="方正清刻本悦宋简体"/>
                  <a:sym typeface="Times New Roman" panose="02020603050405020304"/>
                </a:rPr>
                <a:t> that has been specifically designed to help anyone that is stepping into the world of PowerPoint for the very first time. </a:t>
              </a:r>
              <a:endParaRPr lang="zh-CN" altLang="en-US" sz="1000" dirty="0">
                <a:solidFill>
                  <a:schemeClr val="bg1"/>
                </a:solidFill>
                <a:latin typeface="Times New Roman" panose="02020603050405020304"/>
                <a:ea typeface="方正清刻本悦宋简体"/>
                <a:sym typeface="Times New Roman" panose="02020603050405020304"/>
              </a:endParaRPr>
            </a:p>
          </p:txBody>
        </p:sp>
      </p:grpSp>
      <p:sp>
        <p:nvSpPr>
          <p:cNvPr id="80" name="TextBox 17"/>
          <p:cNvSpPr txBox="1"/>
          <p:nvPr/>
        </p:nvSpPr>
        <p:spPr>
          <a:xfrm>
            <a:off x="1346835" y="3590925"/>
            <a:ext cx="9191625" cy="18732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 dirty="0">
                <a:solidFill>
                  <a:schemeClr val="tx1"/>
                </a:solidFill>
                <a:latin typeface="Times New Roman" panose="02020603050405020304"/>
                <a:ea typeface="方正清刻本悦宋简体"/>
                <a:sym typeface="Times New Roman" panose="02020603050405020304"/>
              </a:rPr>
              <a:t>顶泌汗腺的分泌物，加上皮肤脱落的角质、小汗腺分泌的汗液中的尿素，以及来自外界的污垢，都会一并汇集到肚脐中。而且，大部分人的肚脐是凹陷的，是个藏污纳垢的好地方，细菌也会在里面繁殖发酵。如果不及时清洁，这些污垢就会在局部蓄积，长此以往，“泥”就慢慢积攒出来了。</a:t>
            </a:r>
            <a:endParaRPr lang="zh-CN" altLang="en-US" sz="2400" dirty="0">
              <a:solidFill>
                <a:schemeClr val="tx1"/>
              </a:solidFill>
              <a:latin typeface="Times New Roman" panose="02020603050405020304"/>
              <a:ea typeface="方正清刻本悦宋简体"/>
              <a:sym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新品上市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2666999" y="-2667000"/>
            <a:ext cx="6857999" cy="1219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椭圆 9"/>
          <p:cNvSpPr/>
          <p:nvPr/>
        </p:nvSpPr>
        <p:spPr>
          <a:xfrm>
            <a:off x="3839026" y="1152978"/>
            <a:ext cx="4513944" cy="4513944"/>
          </a:xfrm>
          <a:prstGeom prst="ellipse">
            <a:avLst/>
          </a:prstGeom>
          <a:solidFill>
            <a:srgbClr val="68A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/>
              <a:ea typeface="方正清刻本悦宋简体"/>
              <a:sym typeface="Times New Roman" panose="02020603050405020304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662213" y="2100324"/>
            <a:ext cx="2770511" cy="76238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500" dirty="0" smtClean="0">
                <a:solidFill>
                  <a:schemeClr val="bg1"/>
                </a:solidFill>
                <a:latin typeface="Times New Roman" panose="02020603050405020304"/>
                <a:ea typeface="方正清刻本悦宋简体"/>
                <a:sym typeface="Times New Roman" panose="02020603050405020304"/>
              </a:rPr>
              <a:t>03</a:t>
            </a:r>
            <a:endParaRPr lang="zh-CN" altLang="en-US" sz="11500" dirty="0">
              <a:solidFill>
                <a:schemeClr val="bg1"/>
              </a:solidFill>
              <a:latin typeface="Times New Roman" panose="02020603050405020304"/>
              <a:ea typeface="方正清刻本悦宋简体"/>
              <a:sym typeface="Times New Roman" panose="02020603050405020304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357051" y="3236214"/>
            <a:ext cx="38404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600" dirty="0">
                <a:solidFill>
                  <a:schemeClr val="bg1"/>
                </a:solidFill>
                <a:latin typeface="Times New Roman" panose="02020603050405020304"/>
                <a:ea typeface="方正清刻本悦宋简体"/>
                <a:sym typeface="Times New Roman" panose="02020603050405020304"/>
              </a:rPr>
              <a:t>正确清理肚脐方法</a:t>
            </a:r>
            <a:endParaRPr lang="zh-CN" altLang="en-US" sz="3600" dirty="0">
              <a:solidFill>
                <a:schemeClr val="bg1"/>
              </a:solidFill>
              <a:latin typeface="Times New Roman" panose="02020603050405020304"/>
              <a:ea typeface="方正清刻本悦宋简体"/>
              <a:sym typeface="Times New Roman" panose="02020603050405020304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5646054" y="3973405"/>
            <a:ext cx="899888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矩形 61"/>
          <p:cNvSpPr/>
          <p:nvPr/>
        </p:nvSpPr>
        <p:spPr>
          <a:xfrm>
            <a:off x="5146090" y="839966"/>
            <a:ext cx="246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latin typeface="Times New Roman" panose="02020603050405020304"/>
                <a:ea typeface="方正清刻本悦宋简体"/>
                <a:sym typeface="Times New Roman" panose="02020603050405020304"/>
              </a:rPr>
              <a:t>正确清理肚脐的方法</a:t>
            </a:r>
            <a:endParaRPr lang="zh-CN" altLang="en-US" sz="2000" dirty="0">
              <a:latin typeface="Times New Roman" panose="02020603050405020304"/>
              <a:ea typeface="方正清刻本悦宋简体"/>
              <a:sym typeface="Times New Roman" panose="02020603050405020304"/>
            </a:endParaRPr>
          </a:p>
        </p:txBody>
      </p:sp>
      <p:sp>
        <p:nvSpPr>
          <p:cNvPr id="80" name="TextBox 17"/>
          <p:cNvSpPr txBox="1"/>
          <p:nvPr/>
        </p:nvSpPr>
        <p:spPr>
          <a:xfrm>
            <a:off x="1047115" y="1355090"/>
            <a:ext cx="10305415" cy="1101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 dirty="0">
                <a:solidFill>
                  <a:schemeClr val="tx1"/>
                </a:solidFill>
                <a:latin typeface="Times New Roman" panose="02020603050405020304"/>
                <a:ea typeface="方正清刻本悦宋简体"/>
                <a:sym typeface="Times New Roman" panose="02020603050405020304"/>
              </a:rPr>
              <a:t>方法一：</a:t>
            </a:r>
            <a:endParaRPr lang="zh-CN" altLang="en-US" sz="2400" dirty="0">
              <a:solidFill>
                <a:schemeClr val="tx1"/>
              </a:solidFill>
              <a:latin typeface="Times New Roman" panose="02020603050405020304"/>
              <a:ea typeface="方正清刻本悦宋简体"/>
              <a:sym typeface="Times New Roman" panose="02020603050405020304"/>
            </a:endParaRPr>
          </a:p>
          <a:p>
            <a:r>
              <a:rPr lang="zh-CN" altLang="en-US" sz="2400" dirty="0">
                <a:solidFill>
                  <a:schemeClr val="tx1"/>
                </a:solidFill>
                <a:latin typeface="Times New Roman" panose="02020603050405020304"/>
                <a:ea typeface="方正清刻本悦宋简体"/>
                <a:sym typeface="Times New Roman" panose="02020603050405020304"/>
              </a:rPr>
              <a:t>用一次性棉签沾干净的清水或75%的医用酒精，然后轻轻地擦拭肚脐里面。</a:t>
            </a:r>
            <a:endParaRPr lang="zh-CN" altLang="en-US" sz="2400" dirty="0">
              <a:solidFill>
                <a:schemeClr val="tx1"/>
              </a:solidFill>
              <a:latin typeface="Times New Roman" panose="02020603050405020304"/>
              <a:ea typeface="方正清刻本悦宋简体"/>
              <a:sym typeface="Times New Roman" panose="02020603050405020304"/>
            </a:endParaRPr>
          </a:p>
        </p:txBody>
      </p:sp>
      <p:sp>
        <p:nvSpPr>
          <p:cNvPr id="2" name="TextBox 17"/>
          <p:cNvSpPr txBox="1"/>
          <p:nvPr/>
        </p:nvSpPr>
        <p:spPr>
          <a:xfrm>
            <a:off x="4575810" y="2456815"/>
            <a:ext cx="6600825" cy="33261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 dirty="0">
                <a:solidFill>
                  <a:schemeClr val="tx1"/>
                </a:solidFill>
                <a:latin typeface="Times New Roman" panose="02020603050405020304"/>
                <a:ea typeface="方正清刻本悦宋简体"/>
                <a:sym typeface="Times New Roman" panose="02020603050405020304"/>
              </a:rPr>
              <a:t>方法二：</a:t>
            </a:r>
            <a:endParaRPr lang="zh-CN" altLang="en-US" sz="2400" dirty="0">
              <a:solidFill>
                <a:schemeClr val="tx1"/>
              </a:solidFill>
              <a:latin typeface="Times New Roman" panose="02020603050405020304"/>
              <a:ea typeface="方正清刻本悦宋简体"/>
              <a:sym typeface="Times New Roman" panose="02020603050405020304"/>
            </a:endParaRPr>
          </a:p>
          <a:p>
            <a:r>
              <a:rPr lang="zh-CN" altLang="en-US" sz="2400" dirty="0">
                <a:solidFill>
                  <a:schemeClr val="tx1"/>
                </a:solidFill>
                <a:latin typeface="Times New Roman" panose="02020603050405020304"/>
                <a:ea typeface="方正清刻本悦宋简体"/>
                <a:sym typeface="Times New Roman" panose="02020603050405020304"/>
              </a:rPr>
              <a:t>可以先用生理盐水、双氧水反复冲洗和浸泡肚脐眼，一般一日2-3次，一次5-10分钟；</a:t>
            </a:r>
            <a:endParaRPr lang="zh-CN" altLang="en-US" sz="2400" dirty="0">
              <a:solidFill>
                <a:schemeClr val="tx1"/>
              </a:solidFill>
              <a:latin typeface="Times New Roman" panose="02020603050405020304"/>
              <a:ea typeface="方正清刻本悦宋简体"/>
              <a:sym typeface="Times New Roman" panose="02020603050405020304"/>
            </a:endParaRPr>
          </a:p>
          <a:p>
            <a:r>
              <a:rPr lang="zh-CN" altLang="en-US" sz="2400" dirty="0">
                <a:solidFill>
                  <a:schemeClr val="tx1"/>
                </a:solidFill>
                <a:latin typeface="Times New Roman" panose="02020603050405020304"/>
                <a:ea typeface="方正清刻本悦宋简体"/>
                <a:sym typeface="Times New Roman" panose="02020603050405020304"/>
              </a:rPr>
              <a:t>待把肚脐内部的脏东西完全泡湿、泡透了之后再用棉球或棉签蘸着碘伏或生理盐水轻柔擦拭肚脐，将脏污的东西清理出来，同时也能够起到消毒的作用。</a:t>
            </a:r>
            <a:endParaRPr lang="zh-CN" altLang="en-US" sz="2400" dirty="0">
              <a:solidFill>
                <a:schemeClr val="tx1"/>
              </a:solidFill>
              <a:latin typeface="Times New Roman" panose="02020603050405020304"/>
              <a:ea typeface="方正清刻本悦宋简体"/>
              <a:sym typeface="Times New Roman" panose="020206030504050203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635" y="2213610"/>
            <a:ext cx="3256280" cy="3890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新品上市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2666999" y="-2667000"/>
            <a:ext cx="6857999" cy="1219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椭圆 9"/>
          <p:cNvSpPr/>
          <p:nvPr/>
        </p:nvSpPr>
        <p:spPr>
          <a:xfrm>
            <a:off x="3839026" y="1152978"/>
            <a:ext cx="4513944" cy="4513944"/>
          </a:xfrm>
          <a:prstGeom prst="ellipse">
            <a:avLst/>
          </a:prstGeom>
          <a:solidFill>
            <a:srgbClr val="68A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/>
              <a:ea typeface="方正清刻本悦宋简体"/>
              <a:sym typeface="Times New Roman" panose="02020603050405020304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662213" y="2100324"/>
            <a:ext cx="2770511" cy="76238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500" dirty="0" smtClean="0">
                <a:solidFill>
                  <a:schemeClr val="bg1"/>
                </a:solidFill>
                <a:latin typeface="Times New Roman" panose="02020603050405020304"/>
                <a:ea typeface="方正清刻本悦宋简体"/>
                <a:sym typeface="Times New Roman" panose="02020603050405020304"/>
              </a:rPr>
              <a:t>04</a:t>
            </a:r>
            <a:endParaRPr lang="zh-CN" altLang="en-US" sz="11500" dirty="0">
              <a:solidFill>
                <a:schemeClr val="bg1"/>
              </a:solidFill>
              <a:latin typeface="Times New Roman" panose="02020603050405020304"/>
              <a:ea typeface="方正清刻本悦宋简体"/>
              <a:sym typeface="Times New Roman" panose="02020603050405020304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151311" y="3236214"/>
            <a:ext cx="40690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600" dirty="0">
                <a:solidFill>
                  <a:schemeClr val="bg1"/>
                </a:solidFill>
                <a:latin typeface="Times New Roman" panose="02020603050405020304"/>
                <a:ea typeface="方正清刻本悦宋简体"/>
                <a:sym typeface="Times New Roman" panose="02020603050405020304"/>
              </a:rPr>
              <a:t>乱抠肚脐的4个隐患</a:t>
            </a:r>
            <a:endParaRPr lang="zh-CN" altLang="en-US" sz="3600" dirty="0">
              <a:solidFill>
                <a:schemeClr val="bg1"/>
              </a:solidFill>
              <a:latin typeface="Times New Roman" panose="02020603050405020304"/>
              <a:ea typeface="方正清刻本悦宋简体"/>
              <a:sym typeface="Times New Roman" panose="02020603050405020304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5646054" y="3973405"/>
            <a:ext cx="899888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DIAGRAM_VIRTUALLY_FRAME" val="{&quot;height&quot;:211.1731496062992,&quot;left&quot;:287.0968503937008,&quot;top&quot;:158.01543307086612,&quot;width&quot;:618.985118110236}"/>
</p:tagLst>
</file>

<file path=ppt/tags/tag10.xml><?xml version="1.0" encoding="utf-8"?>
<p:tagLst xmlns:p="http://schemas.openxmlformats.org/presentationml/2006/main">
  <p:tag name="KSO_WM_DIAGRAM_VIRTUALLY_FRAME" val="{&quot;height&quot;:370.4050073823055,&quot;left&quot;:76.62370078740159,&quot;top&quot;:89.18593749958428,&quot;width&quot;:799.0158267716536}"/>
</p:tagLst>
</file>

<file path=ppt/tags/tag11.xml><?xml version="1.0" encoding="utf-8"?>
<p:tagLst xmlns:p="http://schemas.openxmlformats.org/presentationml/2006/main">
  <p:tag name="KSO_WM_DIAGRAM_VIRTUALLY_FRAME" val="{&quot;height&quot;:370.4050073823055,&quot;left&quot;:76.62370078740159,&quot;top&quot;:89.18593749958428,&quot;width&quot;:799.0158267716536}"/>
</p:tagLst>
</file>

<file path=ppt/tags/tag12.xml><?xml version="1.0" encoding="utf-8"?>
<p:tagLst xmlns:p="http://schemas.openxmlformats.org/presentationml/2006/main">
  <p:tag name="KSO_WM_DIAGRAM_VIRTUALLY_FRAME" val="{&quot;height&quot;:370.4050073823055,&quot;left&quot;:76.62370078740159,&quot;top&quot;:89.18593749958428,&quot;width&quot;:799.0158267716536}"/>
</p:tagLst>
</file>

<file path=ppt/tags/tag13.xml><?xml version="1.0" encoding="utf-8"?>
<p:tagLst xmlns:p="http://schemas.openxmlformats.org/presentationml/2006/main">
  <p:tag name="KSO_WM_DIAGRAM_VIRTUALLY_FRAME" val="{&quot;height&quot;:370.4050073823055,&quot;left&quot;:76.62370078740159,&quot;top&quot;:89.18593749958428,&quot;width&quot;:799.0158267716536}"/>
</p:tagLst>
</file>

<file path=ppt/tags/tag14.xml><?xml version="1.0" encoding="utf-8"?>
<p:tagLst xmlns:p="http://schemas.openxmlformats.org/presentationml/2006/main">
  <p:tag name="KSO_WM_DIAGRAM_VIRTUALLY_FRAME" val="{&quot;height&quot;:370.4050073823055,&quot;left&quot;:76.62370078740159,&quot;top&quot;:89.18593749958428,&quot;width&quot;:799.0158267716536}"/>
</p:tagLst>
</file>

<file path=ppt/tags/tag15.xml><?xml version="1.0" encoding="utf-8"?>
<p:tagLst xmlns:p="http://schemas.openxmlformats.org/presentationml/2006/main">
  <p:tag name="KSO_WM_DIAGRAM_VIRTUALLY_FRAME" val="{&quot;height&quot;:283.5524409448819,&quot;left&quot;:111.5,&quot;top&quot;:158.75,&quot;width&quot;:732.2389763779527}"/>
</p:tagLst>
</file>

<file path=ppt/tags/tag16.xml><?xml version="1.0" encoding="utf-8"?>
<p:tagLst xmlns:p="http://schemas.openxmlformats.org/presentationml/2006/main">
  <p:tag name="KSO_WM_DIAGRAM_VIRTUALLY_FRAME" val="{&quot;height&quot;:283.5524409448819,&quot;left&quot;:111.5,&quot;top&quot;:158.75,&quot;width&quot;:732.2389763779527}"/>
</p:tagLst>
</file>

<file path=ppt/tags/tag17.xml><?xml version="1.0" encoding="utf-8"?>
<p:tagLst xmlns:p="http://schemas.openxmlformats.org/presentationml/2006/main">
  <p:tag name="KSO_WM_DIAGRAM_VIRTUALLY_FRAME" val="{&quot;height&quot;:283.5524409448819,&quot;left&quot;:111.5,&quot;top&quot;:158.75,&quot;width&quot;:732.2389763779527}"/>
</p:tagLst>
</file>

<file path=ppt/tags/tag18.xml><?xml version="1.0" encoding="utf-8"?>
<p:tagLst xmlns:p="http://schemas.openxmlformats.org/presentationml/2006/main">
  <p:tag name="KSO_WM_DIAGRAM_VIRTUALLY_FRAME" val="{&quot;height&quot;:283.5524409448819,&quot;left&quot;:111.5,&quot;top&quot;:158.75,&quot;width&quot;:732.2389763779527}"/>
</p:tagLst>
</file>

<file path=ppt/tags/tag19.xml><?xml version="1.0" encoding="utf-8"?>
<p:tagLst xmlns:p="http://schemas.openxmlformats.org/presentationml/2006/main">
  <p:tag name="KSO_WM_DIAGRAM_VIRTUALLY_FRAME" val="{&quot;height&quot;:370.4050073823055,&quot;left&quot;:76.62370078740159,&quot;top&quot;:89.18593749958428,&quot;width&quot;:799.0158267716536}"/>
</p:tagLst>
</file>

<file path=ppt/tags/tag2.xml><?xml version="1.0" encoding="utf-8"?>
<p:tagLst xmlns:p="http://schemas.openxmlformats.org/presentationml/2006/main">
  <p:tag name="KSO_WM_DIAGRAM_VIRTUALLY_FRAME" val="{&quot;height&quot;:211.1731496062992,&quot;left&quot;:287.0968503937008,&quot;top&quot;:158.01543307086612,&quot;width&quot;:618.985118110236}"/>
</p:tagLst>
</file>

<file path=ppt/tags/tag20.xml><?xml version="1.0" encoding="utf-8"?>
<p:tagLst xmlns:p="http://schemas.openxmlformats.org/presentationml/2006/main">
  <p:tag name="KSO_WM_DIAGRAM_VIRTUALLY_FRAME" val="{&quot;height&quot;:370.4050073823055,&quot;left&quot;:76.62370078740159,&quot;top&quot;:89.18593749958428,&quot;width&quot;:799.0158267716536}"/>
</p:tagLst>
</file>

<file path=ppt/tags/tag21.xml><?xml version="1.0" encoding="utf-8"?>
<p:tagLst xmlns:p="http://schemas.openxmlformats.org/presentationml/2006/main">
  <p:tag name="commondata" val="eyJjb3VudCI6MywiaGRpZCI6IjU5NDUwNDViNjNkN2YwNGY5YjJjMzQ2NmNiM2E1NmM0IiwidXNlckNvdW50IjozfQ=="/>
</p:tagLst>
</file>

<file path=ppt/tags/tag3.xml><?xml version="1.0" encoding="utf-8"?>
<p:tagLst xmlns:p="http://schemas.openxmlformats.org/presentationml/2006/main">
  <p:tag name="KSO_WM_DIAGRAM_VIRTUALLY_FRAME" val="{&quot;height&quot;:211.1731496062992,&quot;left&quot;:287.0968503937008,&quot;top&quot;:158.01543307086612,&quot;width&quot;:618.985118110236}"/>
</p:tagLst>
</file>

<file path=ppt/tags/tag4.xml><?xml version="1.0" encoding="utf-8"?>
<p:tagLst xmlns:p="http://schemas.openxmlformats.org/presentationml/2006/main">
  <p:tag name="KSO_WM_DIAGRAM_VIRTUALLY_FRAME" val="{&quot;height&quot;:211.1731496062992,&quot;left&quot;:287.0968503937008,&quot;top&quot;:158.01543307086612,&quot;width&quot;:618.985118110236}"/>
</p:tagLst>
</file>

<file path=ppt/tags/tag5.xml><?xml version="1.0" encoding="utf-8"?>
<p:tagLst xmlns:p="http://schemas.openxmlformats.org/presentationml/2006/main">
  <p:tag name="KSO_WM_DIAGRAM_VIRTUALLY_FRAME" val="{&quot;height&quot;:211.1731496062992,&quot;left&quot;:287.0968503937008,&quot;top&quot;:158.01543307086612,&quot;width&quot;:618.985118110236}"/>
</p:tagLst>
</file>

<file path=ppt/tags/tag6.xml><?xml version="1.0" encoding="utf-8"?>
<p:tagLst xmlns:p="http://schemas.openxmlformats.org/presentationml/2006/main">
  <p:tag name="KSO_WM_DIAGRAM_VIRTUALLY_FRAME" val="{&quot;height&quot;:211.1731496062992,&quot;left&quot;:287.0968503937008,&quot;top&quot;:158.01543307086612,&quot;width&quot;:618.985118110236}"/>
</p:tagLst>
</file>

<file path=ppt/tags/tag7.xml><?xml version="1.0" encoding="utf-8"?>
<p:tagLst xmlns:p="http://schemas.openxmlformats.org/presentationml/2006/main">
  <p:tag name="KSO_WM_DIAGRAM_VIRTUALLY_FRAME" val="{&quot;height&quot;:211.1731496062992,&quot;left&quot;:287.0968503937008,&quot;top&quot;:158.01543307086612,&quot;width&quot;:618.985118110236}"/>
</p:tagLst>
</file>

<file path=ppt/tags/tag8.xml><?xml version="1.0" encoding="utf-8"?>
<p:tagLst xmlns:p="http://schemas.openxmlformats.org/presentationml/2006/main">
  <p:tag name="KSO_WM_DIAGRAM_VIRTUALLY_FRAME" val="{&quot;height&quot;:211.1731496062992,&quot;left&quot;:287.0968503937008,&quot;top&quot;:158.01543307086612,&quot;width&quot;:618.985118110236}"/>
</p:tagLst>
</file>

<file path=ppt/tags/tag9.xml><?xml version="1.0" encoding="utf-8"?>
<p:tagLst xmlns:p="http://schemas.openxmlformats.org/presentationml/2006/main">
  <p:tag name="KSO_WM_DIAGRAM_VIRTUALLY_FRAME" val="{&quot;height&quot;:370.4050073823055,&quot;left&quot;:76.62370078740159,&quot;top&quot;:89.18593749958428,&quot;width&quot;:799.015826771653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1157</Words>
  <Application>WPS 演示</Application>
  <PresentationFormat>自定义</PresentationFormat>
  <Paragraphs>94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Arial</vt:lpstr>
      <vt:lpstr>宋体</vt:lpstr>
      <vt:lpstr>Wingdings</vt:lpstr>
      <vt:lpstr>Times New Roman</vt:lpstr>
      <vt:lpstr>方正清刻本悦宋简体</vt:lpstr>
      <vt:lpstr>微软雅黑</vt:lpstr>
      <vt:lpstr>Gill Sans</vt:lpstr>
      <vt:lpstr>Bebas Neue</vt:lpstr>
      <vt:lpstr>Arial Unicode MS</vt:lpstr>
      <vt:lpstr>Calibri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王道</cp:lastModifiedBy>
  <cp:revision>54</cp:revision>
  <dcterms:created xsi:type="dcterms:W3CDTF">2019-09-25T04:55:00Z</dcterms:created>
  <dcterms:modified xsi:type="dcterms:W3CDTF">2024-12-03T09:30:54Z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KSOTemplateUUID">
    <vt:lpwstr>v1.0_mb_FygSN3yqrAQe7JZRz3XIUQ==</vt:lpwstr>
  </property>
  <property fmtid="{D5CDD505-2E9C-101B-9397-08002B2CF9AE}" pid="4" name="ICV">
    <vt:lpwstr>D77D1A506ABC440EB67C86F0A33962CD_13</vt:lpwstr>
  </property>
</Properties>
</file>