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9" r:id="rId2"/>
  </p:sldMasterIdLst>
  <p:notesMasterIdLst>
    <p:notesMasterId r:id="rId27"/>
  </p:notesMasterIdLst>
  <p:handoutMasterIdLst>
    <p:handoutMasterId r:id="rId28"/>
  </p:handoutMasterIdLst>
  <p:sldIdLst>
    <p:sldId id="311" r:id="rId3"/>
    <p:sldId id="912" r:id="rId4"/>
    <p:sldId id="913" r:id="rId5"/>
    <p:sldId id="914" r:id="rId6"/>
    <p:sldId id="942" r:id="rId7"/>
    <p:sldId id="811" r:id="rId8"/>
    <p:sldId id="951" r:id="rId9"/>
    <p:sldId id="1011" r:id="rId10"/>
    <p:sldId id="961" r:id="rId11"/>
    <p:sldId id="815" r:id="rId12"/>
    <p:sldId id="960" r:id="rId13"/>
    <p:sldId id="1027" r:id="rId14"/>
    <p:sldId id="1012" r:id="rId15"/>
    <p:sldId id="955" r:id="rId16"/>
    <p:sldId id="1013" r:id="rId17"/>
    <p:sldId id="1028" r:id="rId18"/>
    <p:sldId id="1026" r:id="rId19"/>
    <p:sldId id="1014" r:id="rId20"/>
    <p:sldId id="896" r:id="rId21"/>
    <p:sldId id="978" r:id="rId22"/>
    <p:sldId id="320" r:id="rId23"/>
    <p:sldId id="817" r:id="rId24"/>
    <p:sldId id="423" r:id="rId25"/>
    <p:sldId id="323" r:id="rId26"/>
  </p:sldIdLst>
  <p:sldSz cx="12192000" cy="6858000"/>
  <p:notesSz cx="7104063" cy="10234613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Verdana" panose="020B060403050404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Verdana" panose="020B060403050404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Verdana" panose="020B060403050404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Verdana" panose="020B060403050404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Verdana" panose="020B060403050404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26" userDrawn="1">
          <p15:clr>
            <a:srgbClr val="A4A3A4"/>
          </p15:clr>
        </p15:guide>
        <p15:guide id="2" pos="7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843D"/>
    <a:srgbClr val="9FB83A"/>
    <a:srgbClr val="000000"/>
    <a:srgbClr val="FCFCE9"/>
    <a:srgbClr val="43617D"/>
    <a:srgbClr val="55DDF2"/>
    <a:srgbClr val="86A313"/>
    <a:srgbClr val="D8D600"/>
    <a:srgbClr val="434300"/>
    <a:srgbClr val="A6B5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7685" autoAdjust="0"/>
  </p:normalViewPr>
  <p:slideViewPr>
    <p:cSldViewPr snapToGrid="0" showGuides="1">
      <p:cViewPr varScale="1">
        <p:scale>
          <a:sx n="77" d="100"/>
          <a:sy n="77" d="100"/>
        </p:scale>
        <p:origin x="139" y="53"/>
      </p:cViewPr>
      <p:guideLst>
        <p:guide orient="horz" pos="3226"/>
        <p:guide pos="7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45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45" noProof="1" smtClean="0">
                <a:latin typeface="+mn-lt"/>
                <a:ea typeface="+mn-ea"/>
              </a:defRPr>
            </a:lvl1pPr>
          </a:lstStyle>
          <a:p>
            <a:fld id="{0F9B84EA-7D68-4D60-9CB1-D50884785D1C}" type="datetimeFigureOut">
              <a:rPr lang="zh-CN" altLang="en-US"/>
              <a:t>2019/12/3</a:t>
            </a:fld>
            <a:endParaRPr lang="zh-CN" altLang="en-US">
              <a:latin typeface="Verdana" panose="020B060403050404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45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45" noProof="1" smtClean="0">
                <a:latin typeface="+mn-lt"/>
                <a:ea typeface="+mn-ea"/>
              </a:defRPr>
            </a:lvl1pPr>
          </a:lstStyle>
          <a:p>
            <a:fld id="{BED176AE-87CB-4D9F-8483-B3A2DCBB6EB3}" type="slidenum">
              <a:rPr lang="zh-CN" altLang="en-US"/>
              <a:t>‹#›</a:t>
            </a:fld>
            <a:endParaRPr lang="zh-CN" altLang="en-US">
              <a:latin typeface="Verdana" panose="020B0604030504040204" pitchFamily="34" charset="0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08B4B2-BA51-450B-84A2-4B40C0EC5D6A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E59C35-B93E-4D78-891A-C41D47767AE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E59C35-B93E-4D78-891A-C41D47767AEE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## </a:t>
            </a:r>
            <a:r>
              <a:rPr lang="zh-CN" altLang="en-US" dirty="0"/>
              <a:t>小游戏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+mn-ea"/>
              </a:rPr>
              <a:t>使身体的一侧从上到下（包括脚跟），紧贴在墙上站好，看看另外一只脚是否能够抬起来，并坚持</a:t>
            </a:r>
            <a:r>
              <a:rPr lang="en-US" altLang="zh-CN" dirty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+mn-ea"/>
              </a:rPr>
              <a:t>1</a:t>
            </a:r>
            <a:r>
              <a:rPr lang="zh-CN" altLang="en-US" dirty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+mn-ea"/>
              </a:rPr>
              <a:t>分钟？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+mn-ea"/>
              </a:rPr>
              <a:t>#### </a:t>
            </a:r>
            <a:r>
              <a:rPr lang="zh-CN" altLang="en-US" dirty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+mn-ea"/>
              </a:rPr>
              <a:t>讲解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原来人要左脚抬起，就只剩右脚支撑自己的身体啦，那身体的重量就都要向右边挪到右腿上了，不然就会摔倒了，但是我们的右边还被墙给挡住了，没有办法把身体移动到右边去了，所以很难站稳。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#### </a:t>
            </a:r>
            <a:r>
              <a:rPr lang="zh-CN" altLang="en-US" dirty="0" smtClean="0"/>
              <a:t>讲解</a:t>
            </a:r>
            <a:endParaRPr lang="en-US" altLang="zh-CN" baseline="0" dirty="0" smtClean="0"/>
          </a:p>
          <a:p>
            <a:r>
              <a:rPr lang="zh-CN" altLang="en-US" baseline="0" dirty="0" smtClean="0"/>
              <a:t>我们离开墙壁，试一试抬起左脚，靠右脚站立时，身体会不会向右倾斜呢？（学生再次尝试），就像这只鸟一样，细细的一只脚能够支撑起整个身体，就是因为它身体所有的重量都在右脚上方。我们把鸟身体上所有的重量集中到一点，这只鸟除了这只腿就只剩下一个点了，但是这个点非常沉，这一点我们叫做重心，这个重点在鸟腿的上方，鸟就可以站稳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E59C35-B93E-4D78-891A-C41D47767AE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5615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#### </a:t>
            </a:r>
            <a:r>
              <a:rPr lang="zh-CN" altLang="en-US" dirty="0"/>
              <a:t>讲解</a:t>
            </a:r>
          </a:p>
          <a:p>
            <a:r>
              <a:rPr lang="zh-CN" altLang="en-US" dirty="0"/>
              <a:t>这个其实就是重心啦，我们会把身体的重量集中到一个点上，比如当我们使用左脚站立的时候，就会把重量集中到了左脚上面啦，当我们坐着的时候，我们就把重量集中到了屁股上面啦。当我们两个脚正常站立的时候，就把重量集中到了两腿之间，大概是在肚脐下面两指的位置啦。</a:t>
            </a:r>
            <a:r>
              <a:rPr lang="zh-CN" altLang="en-US" dirty="0">
                <a:sym typeface="+mn-ea"/>
              </a:rPr>
              <a:t>我们来观察一下，站立的时候重心更高呢还是蹲下的时候重心更高呢？肯定是我们站立的时候重量集中的地方更高了对不对，那么我门来看看重心越高，稳定性会变大更好呢？还是更差呢？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## </a:t>
            </a:r>
            <a:r>
              <a:rPr lang="zh-CN" altLang="en-US"/>
              <a:t>实验</a:t>
            </a:r>
          </a:p>
          <a:p>
            <a:r>
              <a:rPr lang="zh-CN" altLang="en-US"/>
              <a:t>我们来看看重量集中的地方的高低和平衡到底有没有关系呢？我们准备了</a:t>
            </a:r>
            <a:r>
              <a:rPr lang="en-US" altLang="zh-CN"/>
              <a:t>3</a:t>
            </a:r>
            <a:r>
              <a:rPr lang="zh-CN" altLang="en-US"/>
              <a:t>个瓶子，第一个里面放了一点沙子或大米、第二个里面放满沙子、第三个不放沙子，我们轻轻的用手碰一下瓶子的顶部，那个瓶子会更容易倒下呢？那个会更加不稳定呢？（学生思考）</a:t>
            </a: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# </a:t>
            </a:r>
            <a:r>
              <a:rPr lang="zh-CN" altLang="en-US"/>
              <a:t>衔接</a:t>
            </a:r>
          </a:p>
          <a:p>
            <a:r>
              <a:rPr lang="zh-CN" altLang="en-US"/>
              <a:t>我们发现第一个瓶子的是最稳定的，我们用手轻轻的去触碰第一个瓶子的时候不太容易倒，但是当我们去触碰第二个和第三个瓶子的时候，这两个瓶子就非常的容易摔倒啦。这是为什么呢？我们来看看这三个瓶子的重心大概在什么位置上吧。我们发现第一个瓶子，最不容易倒的瓶子重心是最低的对不对，所以重心越低，它就会变的更加的稳定啦。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# </a:t>
            </a:r>
            <a:r>
              <a:rPr lang="zh-CN" altLang="en-US"/>
              <a:t>衔接</a:t>
            </a:r>
          </a:p>
          <a:p>
            <a:r>
              <a:rPr lang="zh-CN" altLang="en-US"/>
              <a:t>我们发现第一个瓶子的是最稳定的，我们用手轻轻的去触碰第一个瓶子的时候不太容易倒，但是当我们去触碰第二个和第三个瓶子的时候，这两个瓶子就非常的容易摔倒啦。这是为什么呢？我们来看看这三个瓶子的重心大概在什么位置上吧。我们发现第一个瓶子，最不容易倒的瓶子重心是最低的对不对，所以重心越低，它就会变的更加的稳定啦。</a:t>
            </a:r>
          </a:p>
        </p:txBody>
      </p:sp>
    </p:spTree>
    <p:extLst>
      <p:ext uri="{BB962C8B-B14F-4D97-AF65-F5344CB8AC3E}">
        <p14:creationId xmlns:p14="http://schemas.microsoft.com/office/powerpoint/2010/main" val="6436163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# </a:t>
            </a:r>
            <a:r>
              <a:rPr lang="zh-CN" altLang="en-US"/>
              <a:t>衔接</a:t>
            </a:r>
          </a:p>
          <a:p>
            <a:r>
              <a:rPr lang="zh-CN" altLang="en-US">
                <a:sym typeface="+mn-ea"/>
              </a:rPr>
              <a:t>想一想摔跤运动员，就是把自己的身体放的很低，防止对方把自己绊倒啦。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# </a:t>
            </a:r>
            <a:r>
              <a:rPr lang="zh-CN" altLang="en-US" dirty="0"/>
              <a:t>衔接</a:t>
            </a:r>
          </a:p>
          <a:p>
            <a:r>
              <a:rPr lang="zh-CN" altLang="en-US" dirty="0"/>
              <a:t>所以我们的重心越低，就会越稳定啦，那么摔跤的时候人的重心越低就会更加的稳定，不容易摔倒啦，所以摔跤运动员的重心都是靠下的。那么不倒翁的重心应该在什么位置上呢？（学生思考）</a:t>
            </a: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# </a:t>
            </a:r>
            <a:r>
              <a:rPr lang="zh-CN" altLang="en-US"/>
              <a:t>衔接</a:t>
            </a:r>
          </a:p>
          <a:p>
            <a:r>
              <a:rPr lang="zh-CN" altLang="en-US"/>
              <a:t>我们打开包装盒，找到一个塑料碗和一些橡皮泥，我们利用碗的形状去制作不倒翁的底部，让他变的更加的稳定，我们的重心应该放到什么地方呢？对的我们不倒翁的重心就应该放到下面，这样他的重心就会变的特别的稳定啦。好的，现在我们先在纸上设计绘画出自己的不倒翁，之后可以用橡皮泥动手制作出我们自己的不倒翁啦。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E59C35-B93E-4D78-891A-C41D47767AEE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## </a:t>
            </a:r>
            <a:r>
              <a:rPr lang="zh-CN" altLang="en-US" dirty="0"/>
              <a:t>游戏</a:t>
            </a:r>
          </a:p>
          <a:p>
            <a:r>
              <a:rPr lang="zh-CN" altLang="en-US" dirty="0"/>
              <a:t>小朋友们，我们来一起玩一个小游戏吧，看看那位小朋友能成为我们的小小不倒翁呢</a:t>
            </a:r>
          </a:p>
          <a:p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###### </a:t>
            </a:r>
            <a:r>
              <a:rPr lang="zh-CN" altLang="en-US" dirty="0">
                <a:sym typeface="+mn-ea"/>
              </a:rPr>
              <a:t>游戏介绍</a:t>
            </a:r>
          </a:p>
          <a:p>
            <a:r>
              <a:rPr lang="zh-CN" altLang="en-US" dirty="0">
                <a:sym typeface="+mn-ea"/>
              </a:rPr>
              <a:t>扭扭乐可以让2~4人同时一起参加，顾名思义，扭扭乐游戏的最终目的就是要让大家扭成一团。让同学们在一个充满不同颜色的图纸上进行游戏。裁判手中有一个指针轮盘，对参与游戏的小朋友发号施令，当指针指到哪一只手、脚要压在哪一个颜色上，小朋友就必须按照指定动作完成，不可以倒下，倒下的同学被淘汰，直到图纸上只有一名小朋友，为游戏的胜利者</a:t>
            </a:r>
            <a:r>
              <a:rPr lang="zh-CN" altLang="en-US" dirty="0" smtClean="0">
                <a:sym typeface="+mn-ea"/>
              </a:rPr>
              <a:t>。</a:t>
            </a:r>
            <a:endParaRPr lang="en-US" altLang="zh-CN" dirty="0" smtClean="0">
              <a:sym typeface="+mn-ea"/>
            </a:endParaRPr>
          </a:p>
          <a:p>
            <a:r>
              <a:rPr lang="en-US" altLang="zh-CN" dirty="0" smtClean="0">
                <a:sym typeface="+mn-ea"/>
              </a:rPr>
              <a:t>## </a:t>
            </a:r>
            <a:r>
              <a:rPr lang="zh-CN" altLang="en-US" dirty="0" smtClean="0">
                <a:sym typeface="+mn-ea"/>
              </a:rPr>
              <a:t>购买链接</a:t>
            </a:r>
            <a:endParaRPr lang="en-US" altLang="zh-CN" dirty="0" smtClean="0">
              <a:sym typeface="+mn-ea"/>
            </a:endParaRPr>
          </a:p>
          <a:p>
            <a:r>
              <a:rPr lang="en-US" altLang="zh-CN" smtClean="0">
                <a:sym typeface="+mn-ea"/>
              </a:rPr>
              <a:t>https://detail.tmall.com/item.htm?id=39269344319&amp;ali_trackid=2:mm_116409110_733100243_109293950393:1568110984_175_2028855297&amp;spm=a231o.7712113/g.1004.485&amp;pvid=200_11.26.224.6_746_1568110979361&amp;skuId=3479656892142</a:t>
            </a:r>
            <a:endParaRPr lang="en-US" altLang="zh-CN" dirty="0">
              <a:sym typeface="+mn-ea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# </a:t>
            </a:r>
            <a:r>
              <a:rPr lang="zh-CN" altLang="en-US" dirty="0"/>
              <a:t>衔接</a:t>
            </a:r>
          </a:p>
          <a:p>
            <a:r>
              <a:rPr lang="zh-CN" altLang="en-US" dirty="0"/>
              <a:t>刚才我们玩了一个非常好玩的扭扭乐游戏，小朋友们都扭到了一起，最后我们</a:t>
            </a:r>
            <a:r>
              <a:rPr lang="en-US" altLang="zh-CN" dirty="0"/>
              <a:t>**</a:t>
            </a:r>
            <a:r>
              <a:rPr lang="zh-CN" altLang="en-US" dirty="0"/>
              <a:t>小朋友站到了最后，没有摔倒。那为什么有的小朋友就</a:t>
            </a:r>
            <a:r>
              <a:rPr lang="zh-CN" altLang="en-US" dirty="0" smtClean="0"/>
              <a:t>很容易摔倒</a:t>
            </a:r>
            <a:r>
              <a:rPr lang="zh-CN" altLang="en-US" dirty="0"/>
              <a:t>呢，有的小朋友会站的很稳呢？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# </a:t>
            </a:r>
            <a:r>
              <a:rPr lang="zh-CN" altLang="en-US" dirty="0"/>
              <a:t>实验</a:t>
            </a:r>
          </a:p>
          <a:p>
            <a:r>
              <a:rPr lang="zh-CN" altLang="en-US" dirty="0"/>
              <a:t>那么我们来看看，</a:t>
            </a:r>
            <a:r>
              <a:rPr lang="zh-CN" altLang="en-US" dirty="0" smtClean="0"/>
              <a:t>小朋友们哪个姿势</a:t>
            </a:r>
            <a:r>
              <a:rPr lang="zh-CN" altLang="en-US" dirty="0"/>
              <a:t>会更加不容易倒下呢？我们来邀请几位小朋友模仿一下图上的动作把。看看那个小朋友会更稳的摆好姿势，不会摔倒呢。</a:t>
            </a:r>
          </a:p>
          <a:p>
            <a:r>
              <a:rPr lang="en-US" altLang="zh-CN" dirty="0"/>
              <a:t>#### </a:t>
            </a:r>
            <a:r>
              <a:rPr lang="zh-CN" altLang="en-US" dirty="0"/>
              <a:t>讲解</a:t>
            </a:r>
          </a:p>
          <a:p>
            <a:r>
              <a:rPr lang="zh-CN" altLang="en-US" dirty="0"/>
              <a:t>邀请</a:t>
            </a:r>
            <a:r>
              <a:rPr lang="en-US" altLang="zh-CN" dirty="0"/>
              <a:t>4</a:t>
            </a:r>
            <a:r>
              <a:rPr lang="zh-CN" altLang="en-US" dirty="0"/>
              <a:t>位小朋友去模仿一下上面的四个动作，看看那个会坚持的更久。主要内容是要引出重心的概念。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# </a:t>
            </a:r>
            <a:r>
              <a:rPr lang="zh-CN" altLang="en-US"/>
              <a:t>衔接</a:t>
            </a:r>
          </a:p>
          <a:p>
            <a:r>
              <a:rPr lang="zh-CN" altLang="en-US"/>
              <a:t>为什么刚才我们做到</a:t>
            </a:r>
            <a:r>
              <a:rPr lang="en-US" altLang="zh-CN"/>
              <a:t>4</a:t>
            </a:r>
            <a:r>
              <a:rPr lang="zh-CN" altLang="en-US"/>
              <a:t>个动作里面坐着的蹲着的会更加的稳定，不容易摔倒呢？那么人们是把自己弄的很长（站的高高的）还是让自己弄的很矮（蹲下、坐下）会更加的稳定呢？因为人们想要不摔倒就一定要保持平衡，我们把身体放到越考下，我们就越不容易倒下啦。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7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首页-0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-76200"/>
            <a:ext cx="12255500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 219"/>
          <p:cNvSpPr/>
          <p:nvPr userDrawn="1"/>
        </p:nvSpPr>
        <p:spPr>
          <a:xfrm>
            <a:off x="1673225" y="3965575"/>
            <a:ext cx="4968875" cy="8318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38200" y="3206115"/>
            <a:ext cx="4213225" cy="831850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noProof="1"/>
              <a:t>光学模块之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493520" y="4074795"/>
            <a:ext cx="4969510" cy="1655445"/>
          </a:xfrm>
        </p:spPr>
        <p:txBody>
          <a:bodyPr/>
          <a:lstStyle>
            <a:lvl1pPr marL="0" indent="0" algn="ctr">
              <a:buNone/>
              <a:defRPr sz="36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光控灯的原理与制作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209BF5-5B0A-4C05-9822-E14951B52D3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6925E-AD09-4269-B6FE-8E1D04405DF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noProof="1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0BD55A-FEEF-452A-B16F-5ED497B27DB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E39AF1-D6EF-4B98-A73D-64E2EE84C4A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5FF2D-D926-4A30-AB8B-F80800A13D9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 219"/>
          <p:cNvSpPr/>
          <p:nvPr userDrawn="1"/>
        </p:nvSpPr>
        <p:spPr>
          <a:xfrm>
            <a:off x="1093788" y="698500"/>
            <a:ext cx="2441575" cy="368300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pic>
        <p:nvPicPr>
          <p:cNvPr id="4" name="图片 5" descr="教材版式-2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2275" y="-196850"/>
            <a:ext cx="3776663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标题 13"/>
          <p:cNvSpPr>
            <a:spLocks noGrp="1"/>
          </p:cNvSpPr>
          <p:nvPr>
            <p:ph type="title" hasCustomPrompt="1"/>
          </p:nvPr>
        </p:nvSpPr>
        <p:spPr>
          <a:xfrm>
            <a:off x="1093470" y="681355"/>
            <a:ext cx="10617835" cy="478790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钻木取火的由来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D7C5C3-03AA-4E0A-88F4-548E5F8303B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 219"/>
          <p:cNvSpPr/>
          <p:nvPr userDrawn="1"/>
        </p:nvSpPr>
        <p:spPr>
          <a:xfrm>
            <a:off x="1093788" y="698500"/>
            <a:ext cx="2441575" cy="368300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pic>
        <p:nvPicPr>
          <p:cNvPr id="5" name="图片 5" descr="教材版式-2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2275" y="-196850"/>
            <a:ext cx="3776663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2" descr="火星人合照板-0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8338" y="3276600"/>
            <a:ext cx="3395663" cy="354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 228"/>
          <p:cNvSpPr/>
          <p:nvPr userDrawn="1"/>
        </p:nvSpPr>
        <p:spPr>
          <a:xfrm>
            <a:off x="2051050" y="4525963"/>
            <a:ext cx="4675188" cy="1049337"/>
          </a:xfrm>
          <a:prstGeom prst="wedgeRoundRectCallout">
            <a:avLst>
              <a:gd name="adj1" fmla="val -41157"/>
              <a:gd name="adj2" fmla="val 79007"/>
              <a:gd name="adj3" fmla="val 16667"/>
            </a:avLst>
          </a:prstGeom>
          <a:solidFill>
            <a:schemeClr val="bg1"/>
          </a:solidFill>
          <a:ln w="12700" cmpd="sng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 hasCustomPrompt="1"/>
          </p:nvPr>
        </p:nvSpPr>
        <p:spPr>
          <a:xfrm>
            <a:off x="1093470" y="681355"/>
            <a:ext cx="2832735" cy="478790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钻木取火的由来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 hasCustomPrompt="1"/>
          </p:nvPr>
        </p:nvSpPr>
        <p:spPr>
          <a:xfrm>
            <a:off x="2271395" y="4638675"/>
            <a:ext cx="4327525" cy="823595"/>
          </a:xfr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accent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哇！原来是这样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C7A472-AB07-49D8-9BE4-78E24F9E373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 219"/>
          <p:cNvSpPr/>
          <p:nvPr userDrawn="1"/>
        </p:nvSpPr>
        <p:spPr>
          <a:xfrm>
            <a:off x="1093788" y="698500"/>
            <a:ext cx="2441575" cy="368300"/>
          </a:xfrm>
          <a:prstGeom prst="roundRect">
            <a:avLst>
              <a:gd name="adj" fmla="val 50000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pic>
        <p:nvPicPr>
          <p:cNvPr id="6" name="图片 8" descr="教材版式-2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0" y="-209550"/>
            <a:ext cx="3644900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7" descr="教材版式-2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313" y="1287463"/>
            <a:ext cx="3627437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13"/>
          <p:cNvSpPr>
            <a:spLocks noGrp="1" noChangeArrowheads="1"/>
          </p:cNvSpPr>
          <p:nvPr userDrawn="1"/>
        </p:nvSpPr>
        <p:spPr bwMode="auto">
          <a:xfrm>
            <a:off x="1093788" y="681038"/>
            <a:ext cx="106172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400">
                <a:solidFill>
                  <a:schemeClr val="bg1"/>
                </a:solidFill>
              </a:rPr>
              <a:t>钻木取火的由来</a:t>
            </a:r>
          </a:p>
        </p:txBody>
      </p:sp>
      <p:sp>
        <p:nvSpPr>
          <p:cNvPr id="9" name="标题 13"/>
          <p:cNvSpPr>
            <a:spLocks noGrp="1" noChangeArrowheads="1"/>
          </p:cNvSpPr>
          <p:nvPr userDrawn="1"/>
        </p:nvSpPr>
        <p:spPr bwMode="auto">
          <a:xfrm>
            <a:off x="1220788" y="808038"/>
            <a:ext cx="106172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400">
                <a:solidFill>
                  <a:schemeClr val="bg1"/>
                </a:solidFill>
              </a:rPr>
              <a:t>钻木取火的由来</a:t>
            </a:r>
          </a:p>
        </p:txBody>
      </p:sp>
      <p:sp>
        <p:nvSpPr>
          <p:cNvPr id="10" name="标题 13"/>
          <p:cNvSpPr>
            <a:spLocks noGrp="1" noChangeArrowheads="1"/>
          </p:cNvSpPr>
          <p:nvPr userDrawn="1"/>
        </p:nvSpPr>
        <p:spPr bwMode="auto">
          <a:xfrm>
            <a:off x="1093788" y="681038"/>
            <a:ext cx="28321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400">
                <a:solidFill>
                  <a:schemeClr val="bg1"/>
                </a:solidFill>
              </a:rPr>
              <a:t>钻木取火的由来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40105" y="2078990"/>
            <a:ext cx="5917565" cy="92202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想一想，灯泡是怎么亮起来的？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105" y="3161030"/>
            <a:ext cx="6041390" cy="2387600"/>
          </a:xfrm>
        </p:spPr>
        <p:txBody>
          <a:bodyPr/>
          <a:lstStyle>
            <a:lvl1pPr marL="0" indent="0">
              <a:buNone/>
              <a:defRPr sz="2000">
                <a:solidFill>
                  <a:srgbClr val="0070C0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答案一：高温加热</a:t>
            </a:r>
          </a:p>
          <a:p>
            <a:pPr lvl="0"/>
            <a:r>
              <a:rPr lang="zh-CN" altLang="en-US" noProof="1"/>
              <a:t>答案二：</a:t>
            </a:r>
          </a:p>
          <a:p>
            <a:pPr lvl="0"/>
            <a:r>
              <a:rPr lang="zh-CN" altLang="en-US" noProof="1"/>
              <a:t>答案三：</a:t>
            </a:r>
          </a:p>
          <a:p>
            <a:pPr lvl="0"/>
            <a:r>
              <a:rPr lang="zh-CN" altLang="en-US" noProof="1"/>
              <a:t>…………</a:t>
            </a:r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0C6794-130A-483C-B78B-71165B49743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5" descr="教材版式-1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7188" y="2289175"/>
            <a:ext cx="2540000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标题 13"/>
          <p:cNvSpPr>
            <a:spLocks noGrp="1"/>
          </p:cNvSpPr>
          <p:nvPr>
            <p:ph type="title" hasCustomPrompt="1"/>
          </p:nvPr>
        </p:nvSpPr>
        <p:spPr>
          <a:xfrm>
            <a:off x="659765" y="753745"/>
            <a:ext cx="10617835" cy="478790"/>
          </a:xfrm>
        </p:spPr>
        <p:txBody>
          <a:bodyPr/>
          <a:lstStyle>
            <a:lvl1pPr algn="l">
              <a:defRPr sz="24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zh-CN" altLang="en-US" noProof="1"/>
              <a:t>托马斯 爱迪生 （美国）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EAA6DD-3CD7-4D51-96AD-7CE157AD8E1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938" y="2309813"/>
            <a:ext cx="962025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7200" y="3646488"/>
            <a:ext cx="1819275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5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275" y="3711575"/>
            <a:ext cx="1531938" cy="270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8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" y="366713"/>
            <a:ext cx="1260475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9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488" y="1065213"/>
            <a:ext cx="941387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0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9325"/>
            <a:ext cx="2176462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8705A0-6941-45A0-9080-937A0F0E040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2" descr="火星人合照板-0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775" y="431800"/>
            <a:ext cx="6122988" cy="680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 userDrawn="1"/>
        </p:nvSpPr>
        <p:spPr>
          <a:xfrm>
            <a:off x="5307013" y="1838325"/>
            <a:ext cx="5253037" cy="289877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lumMod val="50000"/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/>
            <a:r>
              <a:rPr lang="en-US" altLang="zh-CN" sz="6000" b="1" noProof="1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on!</a:t>
            </a:r>
          </a:p>
          <a:p>
            <a:pPr fontAlgn="auto"/>
            <a:r>
              <a:rPr lang="zh-CN" altLang="en-US" sz="6000" b="1" noProof="1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开始动手制作你的发明吧！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8F1C35-B6DE-42EB-8A80-3311F4985B4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目录-0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-4763"/>
            <a:ext cx="12218988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1150" y="1715770"/>
            <a:ext cx="10515600" cy="110871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0D4BED-6AE0-48FA-80CC-E9352352D52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 descr="未标题-3-0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19050"/>
            <a:ext cx="12207876" cy="690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3BDBFD-D4C2-40D2-81F1-5A540DB7536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219"/>
          <p:cNvSpPr/>
          <p:nvPr userDrawn="1"/>
        </p:nvSpPr>
        <p:spPr>
          <a:xfrm>
            <a:off x="1460500" y="4960938"/>
            <a:ext cx="1198563" cy="3206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pic>
        <p:nvPicPr>
          <p:cNvPr id="3" name="图片 8" descr="教材版式-1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225675"/>
            <a:ext cx="1778000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 228"/>
          <p:cNvSpPr/>
          <p:nvPr userDrawn="1"/>
        </p:nvSpPr>
        <p:spPr>
          <a:xfrm>
            <a:off x="2765425" y="1150938"/>
            <a:ext cx="5845175" cy="1311275"/>
          </a:xfrm>
          <a:prstGeom prst="wedgeRoundRectCallout">
            <a:avLst>
              <a:gd name="adj1" fmla="val -41157"/>
              <a:gd name="adj2" fmla="val 79007"/>
              <a:gd name="adj3" fmla="val 16667"/>
            </a:avLst>
          </a:prstGeom>
          <a:solidFill>
            <a:schemeClr val="bg1"/>
          </a:solidFill>
          <a:ln w="12700" cmpd="sng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5" name="文本框 9"/>
          <p:cNvSpPr txBox="1">
            <a:spLocks noChangeArrowheads="1"/>
          </p:cNvSpPr>
          <p:nvPr userDrawn="1"/>
        </p:nvSpPr>
        <p:spPr bwMode="auto">
          <a:xfrm>
            <a:off x="1527175" y="4922838"/>
            <a:ext cx="1169988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Verdan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</a:rPr>
              <a:t>地球小子</a:t>
            </a:r>
          </a:p>
        </p:txBody>
      </p:sp>
      <p:sp>
        <p:nvSpPr>
          <p:cNvPr id="6" name=" 13"/>
          <p:cNvSpPr/>
          <p:nvPr userDrawn="1"/>
        </p:nvSpPr>
        <p:spPr>
          <a:xfrm>
            <a:off x="4035425" y="3244850"/>
            <a:ext cx="4865688" cy="1162050"/>
          </a:xfrm>
          <a:prstGeom prst="wedgeRoundRectCallout">
            <a:avLst>
              <a:gd name="adj1" fmla="val 42581"/>
              <a:gd name="adj2" fmla="val 70623"/>
              <a:gd name="adj3" fmla="val 16667"/>
            </a:avLst>
          </a:prstGeom>
          <a:solidFill>
            <a:srgbClr val="FFC000"/>
          </a:solidFill>
          <a:ln w="28575" cmpd="sng">
            <a:noFill/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pic>
        <p:nvPicPr>
          <p:cNvPr id="7" name="Picture 2" descr="C:\Users\Administrator\Desktop\新建文件夹\688225062852526112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1113" y="3086100"/>
            <a:ext cx="2687637" cy="232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>
          <a:xfrm>
            <a:off x="442913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F0AE47D-77EF-44F0-8220-733BA37CFC8B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4" descr="教材版式-20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60325"/>
            <a:ext cx="30861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 219"/>
          <p:cNvSpPr/>
          <p:nvPr userDrawn="1"/>
        </p:nvSpPr>
        <p:spPr>
          <a:xfrm>
            <a:off x="1093788" y="698500"/>
            <a:ext cx="2441575" cy="3683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 hasCustomPrompt="1"/>
          </p:nvPr>
        </p:nvSpPr>
        <p:spPr>
          <a:xfrm>
            <a:off x="1093470" y="681355"/>
            <a:ext cx="10617835" cy="478790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钻木取火的由来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D750D3-0C31-46E5-A62E-0F4C799ABF3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D4C28-719A-4A28-AD7D-E840A26CD7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B7DCAC-44E5-4938-A82A-B068B79EFCF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0F80A8-CC4C-492A-AF5F-6C874CC0DF8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E40E93-049A-4EDB-B18F-A527664F14A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A0810-2489-421A-81E6-A75C188AC6A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82F288E0-7875-42C4-84C8-98DBBD3BF4D2}" type="datetimeFigureOut">
              <a:rPr lang="zh-CN" altLang="en-US"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73591160-29DB-4B70-B72F-8AB5562A32C0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rgbClr val="0070C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36.jpe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42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0740" y="3864610"/>
            <a:ext cx="51092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不倒翁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46710" y="319405"/>
            <a:ext cx="532765" cy="4800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62050" y="2766695"/>
            <a:ext cx="6954066" cy="1419860"/>
            <a:chOff x="1665" y="4357"/>
            <a:chExt cx="10951" cy="2236"/>
          </a:xfrm>
        </p:grpSpPr>
        <p:sp>
          <p:nvSpPr>
            <p:cNvPr id="8" name="文本框 2"/>
            <p:cNvSpPr>
              <a:spLocks noChangeArrowheads="1"/>
            </p:cNvSpPr>
            <p:nvPr/>
          </p:nvSpPr>
          <p:spPr bwMode="auto">
            <a:xfrm>
              <a:off x="3544" y="4414"/>
              <a:ext cx="9072" cy="2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  <a:sym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665" y="4357"/>
              <a:ext cx="9357" cy="1336"/>
              <a:chOff x="1665" y="4357"/>
              <a:chExt cx="9357" cy="1336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1665" y="4357"/>
                <a:ext cx="1336" cy="1336"/>
              </a:xfrm>
              <a:prstGeom prst="roundRect">
                <a:avLst/>
              </a:prstGeom>
              <a:solidFill>
                <a:srgbClr val="9FB8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2" name="文本框 2"/>
              <p:cNvSpPr>
                <a:spLocks noChangeArrowheads="1"/>
              </p:cNvSpPr>
              <p:nvPr/>
            </p:nvSpPr>
            <p:spPr bwMode="auto">
              <a:xfrm>
                <a:off x="1950" y="4414"/>
                <a:ext cx="9072" cy="1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4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rPr>
                  <a:t>3</a:t>
                </a:r>
              </a:p>
            </p:txBody>
          </p:sp>
        </p:grpSp>
      </p:grpSp>
      <p:sp>
        <p:nvSpPr>
          <p:cNvPr id="13" name="文本框 2"/>
          <p:cNvSpPr>
            <a:spLocks noChangeArrowheads="1"/>
          </p:cNvSpPr>
          <p:nvPr/>
        </p:nvSpPr>
        <p:spPr bwMode="auto">
          <a:xfrm>
            <a:off x="2355246" y="2822575"/>
            <a:ext cx="576087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4200" i="0" u="none" strike="noStrike" kern="1200" cap="none" spc="0" normalizeH="0" baseline="0" noProof="0" dirty="0">
                <a:ln>
                  <a:noFill/>
                </a:ln>
                <a:solidFill>
                  <a:srgbClr val="9FB83A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重心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25"/>
          <p:cNvSpPr txBox="1"/>
          <p:nvPr/>
        </p:nvSpPr>
        <p:spPr>
          <a:xfrm>
            <a:off x="894080" y="329565"/>
            <a:ext cx="33147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>
              <a:lnSpc>
                <a:spcPct val="100000"/>
              </a:lnSpc>
            </a:pPr>
            <a:r>
              <a:rPr lang="zh-CN" altLang="en-US" sz="2400" b="0" dirty="0">
                <a:solidFill>
                  <a:srgbClr val="9FB83A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rPr>
              <a:t>墙边站立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835" y="681355"/>
            <a:ext cx="2887980" cy="54952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266" y="789940"/>
            <a:ext cx="6254115" cy="52590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74825" y="3091815"/>
            <a:ext cx="43316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要求：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使身体的一侧从上到下（包括脚跟），紧贴在墙上站好，看看另外一只脚是否能够抬起来，并坚持</a:t>
            </a:r>
            <a:r>
              <a:rPr lang="en-US" altLang="zh-CN" sz="2000" dirty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1</a:t>
            </a:r>
            <a:r>
              <a:rPr lang="zh-CN" altLang="en-US" sz="2000" dirty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分钟？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4" t="4626"/>
          <a:stretch/>
        </p:blipFill>
        <p:spPr>
          <a:xfrm>
            <a:off x="5896303" y="1544465"/>
            <a:ext cx="4529959" cy="3649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s://timgsa.baidu.com/timg?image&amp;quality=80&amp;size=b9999_10000&amp;sec=1568125876302&amp;di=feed9b562b302a68d36027fee8bdf497&amp;imgtype=0&amp;src=http%3A%2F%2Fdpic.tiankong.com%2Fg6%2Fmx%2FQJ910787699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77" t="8117"/>
          <a:stretch/>
        </p:blipFill>
        <p:spPr bwMode="auto">
          <a:xfrm>
            <a:off x="894080" y="1544466"/>
            <a:ext cx="4634449" cy="36476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25"/>
          <p:cNvSpPr txBox="1"/>
          <p:nvPr/>
        </p:nvSpPr>
        <p:spPr>
          <a:xfrm>
            <a:off x="894080" y="329565"/>
            <a:ext cx="33147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>
              <a:lnSpc>
                <a:spcPct val="100000"/>
              </a:lnSpc>
            </a:pPr>
            <a:r>
              <a:rPr lang="zh-CN" altLang="en-US" sz="2400" b="0" dirty="0" smtClean="0">
                <a:solidFill>
                  <a:srgbClr val="9FB83A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rPr>
              <a:t>怎样才能单脚站立？</a:t>
            </a:r>
            <a:endParaRPr lang="zh-CN" altLang="en-US" sz="2400" b="0" dirty="0">
              <a:solidFill>
                <a:srgbClr val="9FB83A"/>
              </a:solidFill>
              <a:latin typeface="思源黑体 CN Regular" panose="020B0500000000000000" charset="-122"/>
              <a:ea typeface="思源黑体 CN Regular" panose="020B0500000000000000" charset="-122"/>
              <a:cs typeface="+mn-cs"/>
              <a:sym typeface="+mn-ea"/>
            </a:endParaRPr>
          </a:p>
        </p:txBody>
      </p:sp>
      <p:sp>
        <p:nvSpPr>
          <p:cNvPr id="7" name="椭圆 6"/>
          <p:cNvSpPr/>
          <p:nvPr/>
        </p:nvSpPr>
        <p:spPr>
          <a:xfrm flipH="1" flipV="1">
            <a:off x="1954922" y="1544465"/>
            <a:ext cx="2606567" cy="2523037"/>
          </a:xfrm>
          <a:prstGeom prst="ellipse">
            <a:avLst/>
          </a:prstGeom>
          <a:noFill/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4792717" y="2805983"/>
            <a:ext cx="1996966" cy="30480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534400" y="2953406"/>
            <a:ext cx="304800" cy="29429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2431743" y="5625604"/>
            <a:ext cx="6476587" cy="539750"/>
          </a:xfrm>
          <a:prstGeom prst="roundRect">
            <a:avLst/>
          </a:prstGeom>
          <a:solidFill>
            <a:srgbClr val="9FB83A"/>
          </a:solidFill>
          <a:ln>
            <a:solidFill>
              <a:srgbClr val="7690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把鸟所有的重量集中到一个点，这个点就是重心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536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25"/>
          <p:cNvSpPr txBox="1"/>
          <p:nvPr/>
        </p:nvSpPr>
        <p:spPr>
          <a:xfrm>
            <a:off x="894080" y="329565"/>
            <a:ext cx="33147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>
              <a:lnSpc>
                <a:spcPct val="100000"/>
              </a:lnSpc>
            </a:pPr>
            <a:r>
              <a:rPr lang="zh-CN" altLang="en-US" sz="2400" b="0" dirty="0">
                <a:solidFill>
                  <a:srgbClr val="9FB83A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rPr>
              <a:t>重心</a:t>
            </a:r>
          </a:p>
        </p:txBody>
      </p:sp>
      <p:pic>
        <p:nvPicPr>
          <p:cNvPr id="3" name="图片 2" descr="20120428161115_3fPk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325" y="1263718"/>
            <a:ext cx="8213725" cy="41402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067848" y="5695179"/>
            <a:ext cx="4913274" cy="539750"/>
          </a:xfrm>
          <a:prstGeom prst="roundRect">
            <a:avLst/>
          </a:prstGeom>
          <a:solidFill>
            <a:srgbClr val="9FB83A"/>
          </a:solidFill>
          <a:ln>
            <a:solidFill>
              <a:srgbClr val="7690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重心在支撑位置的上方，才能稳定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25"/>
          <p:cNvSpPr txBox="1"/>
          <p:nvPr/>
        </p:nvSpPr>
        <p:spPr>
          <a:xfrm>
            <a:off x="894080" y="329565"/>
            <a:ext cx="33147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>
              <a:lnSpc>
                <a:spcPct val="100000"/>
              </a:lnSpc>
            </a:pPr>
            <a:r>
              <a:rPr lang="zh-CN" altLang="en-US" sz="2400" b="0" dirty="0">
                <a:solidFill>
                  <a:srgbClr val="9FB83A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rPr>
              <a:t>谁更容易</a:t>
            </a:r>
            <a:r>
              <a:rPr lang="zh-CN" altLang="en-US" sz="2400" b="0" dirty="0" smtClean="0">
                <a:solidFill>
                  <a:srgbClr val="9FB83A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rPr>
              <a:t>倒？</a:t>
            </a:r>
            <a:endParaRPr lang="zh-CN" altLang="en-US" sz="2400" b="0" dirty="0">
              <a:solidFill>
                <a:srgbClr val="9FB83A"/>
              </a:solidFill>
              <a:latin typeface="思源黑体 CN Regular" panose="020B0500000000000000" charset="-122"/>
              <a:ea typeface="思源黑体 CN Regular" panose="020B0500000000000000" charset="-122"/>
              <a:cs typeface="+mn-cs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463876" y="747561"/>
            <a:ext cx="4771692" cy="539750"/>
          </a:xfrm>
          <a:prstGeom prst="roundRect">
            <a:avLst/>
          </a:prstGeom>
          <a:solidFill>
            <a:srgbClr val="9FB83A"/>
          </a:solidFill>
          <a:ln>
            <a:solidFill>
              <a:srgbClr val="7690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试一试，谁更不容易被推到？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20532353">
            <a:off x="4698604" y="1917186"/>
            <a:ext cx="3608436" cy="4230370"/>
            <a:chOff x="754966" y="988695"/>
            <a:chExt cx="3608436" cy="423037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1500" l="10000" r="90000">
                          <a14:foregroundMark x1="28625" y1="27250" x2="62250" y2="76000"/>
                          <a14:foregroundMark x1="66625" y1="25125" x2="29125" y2="87000"/>
                          <a14:foregroundMark x1="27875" y1="87875" x2="33000" y2="88875"/>
                          <a14:foregroundMark x1="37000" y1="88875" x2="51000" y2="89750"/>
                          <a14:foregroundMark x1="61500" y1="48500" x2="61500" y2="485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20" t="7932" r="26209" b="7920"/>
            <a:stretch>
              <a:fillRect/>
            </a:stretch>
          </p:blipFill>
          <p:spPr>
            <a:xfrm>
              <a:off x="754966" y="988695"/>
              <a:ext cx="2517775" cy="4230370"/>
            </a:xfrm>
            <a:prstGeom prst="rect">
              <a:avLst/>
            </a:prstGeom>
          </p:spPr>
        </p:pic>
        <p:pic>
          <p:nvPicPr>
            <p:cNvPr id="9" name="图片 8" descr="u=2855045898,3815221045&amp;fm=26&amp;gp=0"/>
            <p:cNvPicPr>
              <a:picLocks noChangeAspect="1"/>
            </p:cNvPicPr>
            <p:nvPr/>
          </p:nvPicPr>
          <p:blipFill>
            <a:blip r:embed="rId5"/>
            <a:srcRect l="12387" t="52072" r="42200"/>
            <a:stretch>
              <a:fillRect/>
            </a:stretch>
          </p:blipFill>
          <p:spPr>
            <a:xfrm>
              <a:off x="916891" y="3526155"/>
              <a:ext cx="2162810" cy="1520190"/>
            </a:xfrm>
            <a:prstGeom prst="round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21" t="41043" r="2300" b="24132"/>
            <a:stretch/>
          </p:blipFill>
          <p:spPr>
            <a:xfrm>
              <a:off x="2958499" y="1531869"/>
              <a:ext cx="1404903" cy="725556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 rot="20295100">
            <a:off x="8557547" y="1559825"/>
            <a:ext cx="3584288" cy="4230370"/>
            <a:chOff x="4521200" y="1030605"/>
            <a:chExt cx="3584288" cy="423037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1500" l="10000" r="90000">
                          <a14:foregroundMark x1="28625" y1="27250" x2="62250" y2="76000"/>
                          <a14:foregroundMark x1="66625" y1="25125" x2="29125" y2="87000"/>
                          <a14:foregroundMark x1="27875" y1="87875" x2="33000" y2="88875"/>
                          <a14:foregroundMark x1="37000" y1="88875" x2="51000" y2="89750"/>
                          <a14:foregroundMark x1="61500" y1="48500" x2="61500" y2="485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20" t="7932" r="26209" b="7920"/>
            <a:stretch>
              <a:fillRect/>
            </a:stretch>
          </p:blipFill>
          <p:spPr>
            <a:xfrm>
              <a:off x="4521200" y="1030605"/>
              <a:ext cx="2517775" cy="4230370"/>
            </a:xfrm>
            <a:prstGeom prst="rect">
              <a:avLst/>
            </a:prstGeom>
          </p:spPr>
        </p:pic>
        <p:pic>
          <p:nvPicPr>
            <p:cNvPr id="15" name="图片 14" descr="u=2855045898,3815221045&amp;fm=26&amp;gp=0"/>
            <p:cNvPicPr>
              <a:picLocks noChangeAspect="1"/>
            </p:cNvPicPr>
            <p:nvPr/>
          </p:nvPicPr>
          <p:blipFill>
            <a:blip r:embed="rId5"/>
            <a:srcRect l="12387" t="1502" r="42200"/>
            <a:stretch>
              <a:fillRect/>
            </a:stretch>
          </p:blipFill>
          <p:spPr>
            <a:xfrm>
              <a:off x="4623435" y="1964055"/>
              <a:ext cx="2304415" cy="3124200"/>
            </a:xfrm>
            <a:prstGeom prst="round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21" t="41043" r="2300" b="24132"/>
            <a:stretch/>
          </p:blipFill>
          <p:spPr>
            <a:xfrm>
              <a:off x="6700585" y="1527976"/>
              <a:ext cx="1404903" cy="725556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 rot="20757585">
            <a:off x="894080" y="1917186"/>
            <a:ext cx="3621004" cy="4230370"/>
            <a:chOff x="8287434" y="1030605"/>
            <a:chExt cx="3621004" cy="423037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1500" l="10000" r="90000">
                          <a14:foregroundMark x1="28625" y1="27250" x2="62250" y2="76000"/>
                          <a14:foregroundMark x1="66625" y1="25125" x2="29125" y2="87000"/>
                          <a14:foregroundMark x1="27875" y1="87875" x2="33000" y2="88875"/>
                          <a14:foregroundMark x1="37000" y1="88875" x2="51000" y2="89750"/>
                          <a14:foregroundMark x1="61500" y1="48500" x2="61500" y2="485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20" t="7932" r="26209" b="7920"/>
            <a:stretch>
              <a:fillRect/>
            </a:stretch>
          </p:blipFill>
          <p:spPr>
            <a:xfrm>
              <a:off x="8287434" y="1030605"/>
              <a:ext cx="2517775" cy="423037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21" t="41043" r="2300" b="24132"/>
            <a:stretch/>
          </p:blipFill>
          <p:spPr>
            <a:xfrm>
              <a:off x="10503535" y="1527976"/>
              <a:ext cx="1404903" cy="725556"/>
            </a:xfrm>
            <a:prstGeom prst="rect">
              <a:avLst/>
            </a:prstGeom>
          </p:spPr>
        </p:pic>
      </p:grpSp>
      <p:sp>
        <p:nvSpPr>
          <p:cNvPr id="17" name="椭圆 16"/>
          <p:cNvSpPr/>
          <p:nvPr/>
        </p:nvSpPr>
        <p:spPr>
          <a:xfrm>
            <a:off x="551411" y="5582448"/>
            <a:ext cx="685337" cy="642581"/>
          </a:xfrm>
          <a:prstGeom prst="ellipse">
            <a:avLst/>
          </a:prstGeom>
          <a:solidFill>
            <a:srgbClr val="9FB83A"/>
          </a:solidFill>
          <a:ln>
            <a:solidFill>
              <a:srgbClr val="7690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440111" y="5582449"/>
            <a:ext cx="685337" cy="642581"/>
          </a:xfrm>
          <a:prstGeom prst="ellipse">
            <a:avLst/>
          </a:prstGeom>
          <a:solidFill>
            <a:srgbClr val="9FB83A"/>
          </a:solidFill>
          <a:ln>
            <a:solidFill>
              <a:srgbClr val="7690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518360" y="5582449"/>
            <a:ext cx="685337" cy="642581"/>
          </a:xfrm>
          <a:prstGeom prst="ellipse">
            <a:avLst/>
          </a:prstGeom>
          <a:solidFill>
            <a:srgbClr val="9FB83A"/>
          </a:solidFill>
          <a:ln>
            <a:solidFill>
              <a:srgbClr val="7690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475711" y="5621152"/>
            <a:ext cx="1051560" cy="14452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8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25"/>
          <p:cNvSpPr txBox="1"/>
          <p:nvPr/>
        </p:nvSpPr>
        <p:spPr>
          <a:xfrm>
            <a:off x="894080" y="329565"/>
            <a:ext cx="33147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>
              <a:lnSpc>
                <a:spcPct val="100000"/>
              </a:lnSpc>
            </a:pPr>
            <a:r>
              <a:rPr lang="zh-CN" altLang="en-US" sz="2400" b="0" dirty="0" smtClean="0">
                <a:solidFill>
                  <a:srgbClr val="9FB83A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rPr>
              <a:t>重心的怪脾气</a:t>
            </a:r>
            <a:endParaRPr lang="zh-CN" altLang="en-US" sz="2400" b="0" dirty="0">
              <a:solidFill>
                <a:srgbClr val="9FB83A"/>
              </a:solidFill>
              <a:latin typeface="思源黑体 CN Regular" panose="020B0500000000000000" charset="-122"/>
              <a:ea typeface="思源黑体 CN Regular" panose="020B0500000000000000" charset="-122"/>
              <a:cs typeface="+mn-cs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067440" y="789940"/>
            <a:ext cx="4369839" cy="539750"/>
          </a:xfrm>
          <a:prstGeom prst="roundRect">
            <a:avLst/>
          </a:prstGeom>
          <a:solidFill>
            <a:srgbClr val="9FB83A"/>
          </a:solidFill>
          <a:ln>
            <a:solidFill>
              <a:srgbClr val="7690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找一找，</a:t>
            </a: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瓶子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的重心在哪里？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1500" l="10000" r="90000">
                        <a14:foregroundMark x1="28625" y1="27250" x2="62250" y2="76000"/>
                        <a14:foregroundMark x1="66625" y1="25125" x2="29125" y2="87000"/>
                        <a14:foregroundMark x1="27875" y1="87875" x2="33000" y2="88875"/>
                        <a14:foregroundMark x1="37000" y1="88875" x2="51000" y2="89750"/>
                        <a14:foregroundMark x1="61500" y1="48500" x2="61500" y2="4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0" t="7932" r="26209" b="7920"/>
          <a:stretch>
            <a:fillRect/>
          </a:stretch>
        </p:blipFill>
        <p:spPr>
          <a:xfrm>
            <a:off x="1212215" y="1692080"/>
            <a:ext cx="2517775" cy="42303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1500" l="10000" r="90000">
                        <a14:foregroundMark x1="28625" y1="27250" x2="62250" y2="76000"/>
                        <a14:foregroundMark x1="66625" y1="25125" x2="29125" y2="87000"/>
                        <a14:foregroundMark x1="27875" y1="87875" x2="33000" y2="88875"/>
                        <a14:foregroundMark x1="37000" y1="88875" x2="51000" y2="89750"/>
                        <a14:foregroundMark x1="61500" y1="48500" x2="61500" y2="4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0" t="7932" r="26209" b="7920"/>
          <a:stretch>
            <a:fillRect/>
          </a:stretch>
        </p:blipFill>
        <p:spPr>
          <a:xfrm>
            <a:off x="4836795" y="1692080"/>
            <a:ext cx="2517775" cy="4230370"/>
          </a:xfrm>
          <a:prstGeom prst="rect">
            <a:avLst/>
          </a:prstGeom>
        </p:spPr>
      </p:pic>
      <p:pic>
        <p:nvPicPr>
          <p:cNvPr id="15" name="图片 14" descr="u=2855045898,3815221045&amp;fm=26&amp;gp=0"/>
          <p:cNvPicPr>
            <a:picLocks noChangeAspect="1"/>
          </p:cNvPicPr>
          <p:nvPr/>
        </p:nvPicPr>
        <p:blipFill>
          <a:blip r:embed="rId5"/>
          <a:srcRect l="12387" t="1502" r="42200"/>
          <a:stretch>
            <a:fillRect/>
          </a:stretch>
        </p:blipFill>
        <p:spPr>
          <a:xfrm>
            <a:off x="4977130" y="2625530"/>
            <a:ext cx="2226945" cy="3124200"/>
          </a:xfrm>
          <a:prstGeom prst="round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1500" l="10000" r="90000">
                        <a14:foregroundMark x1="28625" y1="27250" x2="62250" y2="76000"/>
                        <a14:foregroundMark x1="66625" y1="25125" x2="29125" y2="87000"/>
                        <a14:foregroundMark x1="27875" y1="87875" x2="33000" y2="88875"/>
                        <a14:foregroundMark x1="37000" y1="88875" x2="51000" y2="89750"/>
                        <a14:foregroundMark x1="61500" y1="48500" x2="61500" y2="4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0" t="7932" r="26209" b="7920"/>
          <a:stretch>
            <a:fillRect/>
          </a:stretch>
        </p:blipFill>
        <p:spPr>
          <a:xfrm>
            <a:off x="8301355" y="1692080"/>
            <a:ext cx="2517775" cy="4230370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5928360" y="4025705"/>
            <a:ext cx="324000" cy="324000"/>
          </a:xfrm>
          <a:prstGeom prst="ellipse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u=2855045898,3815221045&amp;fm=26&amp;gp=0"/>
          <p:cNvPicPr>
            <a:picLocks noChangeAspect="1"/>
          </p:cNvPicPr>
          <p:nvPr/>
        </p:nvPicPr>
        <p:blipFill>
          <a:blip r:embed="rId5"/>
          <a:srcRect l="12387" t="52072" r="42200"/>
          <a:stretch>
            <a:fillRect/>
          </a:stretch>
        </p:blipFill>
        <p:spPr>
          <a:xfrm>
            <a:off x="1389380" y="4229540"/>
            <a:ext cx="2162810" cy="1520190"/>
          </a:xfrm>
          <a:prstGeom prst="round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9398000" y="1981640"/>
            <a:ext cx="324000" cy="324000"/>
          </a:xfrm>
          <a:prstGeom prst="ellipse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308860" y="4827710"/>
            <a:ext cx="324000" cy="324000"/>
          </a:xfrm>
          <a:prstGeom prst="ellipse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3552190" y="6014965"/>
            <a:ext cx="5654560" cy="539750"/>
          </a:xfrm>
          <a:prstGeom prst="roundRect">
            <a:avLst/>
          </a:prstGeom>
          <a:solidFill>
            <a:srgbClr val="9FB83A"/>
          </a:solidFill>
          <a:ln>
            <a:solidFill>
              <a:srgbClr val="7690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重心有个怪脾气，总喜欢呆在最低的地方</a:t>
            </a: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0245" y="477982"/>
            <a:ext cx="6906227" cy="5807429"/>
          </a:xfrm>
          <a:prstGeom prst="rect">
            <a:avLst/>
          </a:prstGeom>
        </p:spPr>
      </p:pic>
      <p:sp>
        <p:nvSpPr>
          <p:cNvPr id="28" name="标题 25"/>
          <p:cNvSpPr txBox="1"/>
          <p:nvPr/>
        </p:nvSpPr>
        <p:spPr>
          <a:xfrm>
            <a:off x="894080" y="339613"/>
            <a:ext cx="33147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>
              <a:lnSpc>
                <a:spcPct val="100000"/>
              </a:lnSpc>
            </a:pPr>
            <a:r>
              <a:rPr lang="zh-CN" altLang="en-US" sz="2400" b="0" dirty="0" smtClean="0">
                <a:solidFill>
                  <a:srgbClr val="9FB83A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rPr>
              <a:t>重心的怪脾气</a:t>
            </a:r>
            <a:endParaRPr lang="zh-CN" altLang="en-US" sz="2400" b="0" dirty="0">
              <a:solidFill>
                <a:srgbClr val="9FB83A"/>
              </a:solidFill>
              <a:latin typeface="思源黑体 CN Regular" panose="020B0500000000000000" charset="-122"/>
              <a:ea typeface="思源黑体 CN Regular" panose="020B0500000000000000" charset="-122"/>
              <a:cs typeface="+mn-cs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14533" y="1153508"/>
            <a:ext cx="2882265" cy="4973320"/>
            <a:chOff x="793" y="1414"/>
            <a:chExt cx="4539" cy="7832"/>
          </a:xfrm>
        </p:grpSpPr>
        <p:pic>
          <p:nvPicPr>
            <p:cNvPr id="21" name="图片 20" descr="杯子 (7)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3" y="1414"/>
              <a:ext cx="4337" cy="4337"/>
            </a:xfrm>
            <a:prstGeom prst="rect">
              <a:avLst/>
            </a:prstGeom>
          </p:spPr>
        </p:pic>
        <p:pic>
          <p:nvPicPr>
            <p:cNvPr id="22" name="图片 21" descr="筷子 (2)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8040000">
              <a:off x="1332" y="5246"/>
              <a:ext cx="4000" cy="400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2586206" y="1269834"/>
            <a:ext cx="2872740" cy="3213100"/>
            <a:chOff x="3713" y="1414"/>
            <a:chExt cx="4524" cy="5060"/>
          </a:xfrm>
        </p:grpSpPr>
        <p:pic>
          <p:nvPicPr>
            <p:cNvPr id="24" name="图片 23" descr="杯子 (7)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3713" y="1414"/>
              <a:ext cx="4337" cy="4337"/>
            </a:xfrm>
            <a:prstGeom prst="rect">
              <a:avLst/>
            </a:prstGeom>
          </p:spPr>
        </p:pic>
        <p:pic>
          <p:nvPicPr>
            <p:cNvPr id="25" name="图片 24" descr="筷子 (2)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8040000">
              <a:off x="4237" y="2474"/>
              <a:ext cx="4000" cy="4000"/>
            </a:xfrm>
            <a:prstGeom prst="rect">
              <a:avLst/>
            </a:prstGeom>
          </p:spPr>
        </p:pic>
      </p:grpSp>
      <p:sp>
        <p:nvSpPr>
          <p:cNvPr id="27" name="椭圆 26"/>
          <p:cNvSpPr/>
          <p:nvPr/>
        </p:nvSpPr>
        <p:spPr>
          <a:xfrm>
            <a:off x="1829530" y="2344863"/>
            <a:ext cx="324000" cy="324000"/>
          </a:xfrm>
          <a:prstGeom prst="ellipse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801203" y="2339617"/>
            <a:ext cx="324000" cy="324000"/>
          </a:xfrm>
          <a:prstGeom prst="ellipse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103119" y="3270001"/>
            <a:ext cx="3792681" cy="588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一根筷子怎么撑起杯子？</a:t>
            </a:r>
            <a:endParaRPr lang="zh-CN" altLang="en-US" sz="24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04719" y="4422872"/>
            <a:ext cx="41983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重心</a:t>
            </a:r>
            <a:r>
              <a:rPr lang="zh-CN" altLang="en-US" sz="24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总喜欢呆在</a:t>
            </a:r>
            <a:r>
              <a:rPr lang="zh-CN" altLang="en-US" sz="2400" dirty="0" smtClean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最</a:t>
            </a:r>
            <a:r>
              <a:rPr lang="zh-CN" altLang="en-US" sz="2400" u="sng" dirty="0" smtClean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       </a:t>
            </a:r>
            <a:r>
              <a:rPr lang="zh-CN" altLang="en-US" sz="2400" dirty="0" smtClean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的地方</a:t>
            </a:r>
            <a:r>
              <a:rPr lang="en-US" altLang="zh-CN" sz="2400" dirty="0" smtClean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.</a:t>
            </a:r>
            <a:endParaRPr lang="zh-CN" altLang="zh-CN" sz="24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001519" y="2897006"/>
            <a:ext cx="2893753" cy="461665"/>
            <a:chOff x="6228334" y="2419024"/>
            <a:chExt cx="2893753" cy="461665"/>
          </a:xfrm>
        </p:grpSpPr>
        <p:sp>
          <p:nvSpPr>
            <p:cNvPr id="32" name="文本框 31"/>
            <p:cNvSpPr txBox="1"/>
            <p:nvPr/>
          </p:nvSpPr>
          <p:spPr>
            <a:xfrm>
              <a:off x="6475407" y="2419024"/>
              <a:ext cx="2646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试一试</a:t>
              </a:r>
            </a:p>
          </p:txBody>
        </p:sp>
        <p:sp>
          <p:nvSpPr>
            <p:cNvPr id="33" name="椭圆 14"/>
            <p:cNvSpPr/>
            <p:nvPr/>
          </p:nvSpPr>
          <p:spPr>
            <a:xfrm>
              <a:off x="6228334" y="2512687"/>
              <a:ext cx="203200" cy="211455"/>
            </a:xfrm>
            <a:prstGeom prst="ellipse">
              <a:avLst/>
            </a:prstGeom>
            <a:solidFill>
              <a:srgbClr val="C55A1A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2400">
                <a:solidFill>
                  <a:schemeClr val="accent2">
                    <a:lumMod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01519" y="4020995"/>
            <a:ext cx="3222625" cy="461645"/>
            <a:chOff x="9926" y="5481"/>
            <a:chExt cx="5075" cy="727"/>
          </a:xfrm>
        </p:grpSpPr>
        <p:sp>
          <p:nvSpPr>
            <p:cNvPr id="35" name="文本框 9"/>
            <p:cNvSpPr txBox="1"/>
            <p:nvPr/>
          </p:nvSpPr>
          <p:spPr>
            <a:xfrm>
              <a:off x="10290" y="5481"/>
              <a:ext cx="4711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4C8338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我发现</a:t>
              </a:r>
            </a:p>
          </p:txBody>
        </p:sp>
        <p:sp>
          <p:nvSpPr>
            <p:cNvPr id="36" name="椭圆 15"/>
            <p:cNvSpPr/>
            <p:nvPr/>
          </p:nvSpPr>
          <p:spPr>
            <a:xfrm>
              <a:off x="9926" y="5634"/>
              <a:ext cx="320" cy="333"/>
            </a:xfrm>
            <a:prstGeom prst="ellipse">
              <a:avLst/>
            </a:prstGeom>
            <a:solidFill>
              <a:srgbClr val="548B5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240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750930" y="4472249"/>
            <a:ext cx="452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低</a:t>
            </a:r>
          </a:p>
        </p:txBody>
      </p:sp>
    </p:spTree>
    <p:extLst>
      <p:ext uri="{BB962C8B-B14F-4D97-AF65-F5344CB8AC3E}">
        <p14:creationId xmlns:p14="http://schemas.microsoft.com/office/powerpoint/2010/main" val="64225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9" grpId="0" bldLvl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25"/>
          <p:cNvSpPr txBox="1"/>
          <p:nvPr/>
        </p:nvSpPr>
        <p:spPr>
          <a:xfrm>
            <a:off x="894080" y="329565"/>
            <a:ext cx="33147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>
              <a:lnSpc>
                <a:spcPct val="100000"/>
              </a:lnSpc>
            </a:pPr>
            <a:r>
              <a:rPr lang="zh-CN" altLang="en-US" sz="2400" b="0" dirty="0">
                <a:solidFill>
                  <a:srgbClr val="9FB83A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rPr>
              <a:t>重心放低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9295" y="581660"/>
            <a:ext cx="6254115" cy="52590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042785" y="3014923"/>
            <a:ext cx="417385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C843D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摔跤</a:t>
            </a:r>
            <a:endParaRPr lang="zh-CN" altLang="en-US" sz="2800" b="1" dirty="0">
              <a:solidFill>
                <a:srgbClr val="FC843D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把自己的重量集中点放的很低，这样摔跤运动员就更不容易被摔倒啦。</a:t>
            </a:r>
          </a:p>
        </p:txBody>
      </p:sp>
      <p:pic>
        <p:nvPicPr>
          <p:cNvPr id="3" name="图片 2" descr="32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080" y="2207895"/>
            <a:ext cx="5321935" cy="3125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8331" y="1672590"/>
            <a:ext cx="4432935" cy="4432935"/>
          </a:xfrm>
          <a:prstGeom prst="rect">
            <a:avLst/>
          </a:prstGeom>
        </p:spPr>
      </p:pic>
      <p:sp>
        <p:nvSpPr>
          <p:cNvPr id="28" name="标题 25"/>
          <p:cNvSpPr txBox="1"/>
          <p:nvPr/>
        </p:nvSpPr>
        <p:spPr>
          <a:xfrm>
            <a:off x="894080" y="329565"/>
            <a:ext cx="33147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>
              <a:lnSpc>
                <a:spcPct val="100000"/>
              </a:lnSpc>
            </a:pPr>
            <a:r>
              <a:rPr lang="zh-CN" altLang="en-US" sz="2400" b="0" dirty="0">
                <a:solidFill>
                  <a:srgbClr val="9FB83A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rPr>
              <a:t>总结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901803" y="1025207"/>
            <a:ext cx="8135576" cy="1294765"/>
          </a:xfrm>
          <a:prstGeom prst="roundRect">
            <a:avLst/>
          </a:prstGeom>
          <a:solidFill>
            <a:srgbClr val="9FB83A"/>
          </a:solidFill>
          <a:ln>
            <a:solidFill>
              <a:srgbClr val="7690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重心越高，人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会越（ 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），重心越低，人会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越（ 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</a:p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摔倒              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不容易摔倒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925673" y="1089024"/>
            <a:ext cx="949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思源黑体 CN Regular" panose="020B0500000000000000" charset="-122"/>
                <a:ea typeface="思源黑体 CN Regular" panose="020B0500000000000000" charset="-122"/>
              </a:rPr>
              <a:t>A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267854" y="1089024"/>
            <a:ext cx="949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思源黑体 CN Regular" panose="020B0500000000000000" charset="-122"/>
                <a:ea typeface="思源黑体 CN Regular" panose="020B0500000000000000" charset="-122"/>
              </a:rPr>
              <a:t>B</a:t>
            </a:r>
          </a:p>
        </p:txBody>
      </p:sp>
      <p:pic>
        <p:nvPicPr>
          <p:cNvPr id="7" name="图片 6" descr="u=3681376936,4206028041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010" y="2439035"/>
            <a:ext cx="6110605" cy="366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46710" y="319405"/>
            <a:ext cx="532765" cy="4800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62050" y="2766695"/>
            <a:ext cx="6954066" cy="1419860"/>
            <a:chOff x="1665" y="4357"/>
            <a:chExt cx="10951" cy="2236"/>
          </a:xfrm>
        </p:grpSpPr>
        <p:sp>
          <p:nvSpPr>
            <p:cNvPr id="8" name="文本框 2"/>
            <p:cNvSpPr>
              <a:spLocks noChangeArrowheads="1"/>
            </p:cNvSpPr>
            <p:nvPr/>
          </p:nvSpPr>
          <p:spPr bwMode="auto">
            <a:xfrm>
              <a:off x="3544" y="4414"/>
              <a:ext cx="9072" cy="2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  <a:sym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665" y="4357"/>
              <a:ext cx="9357" cy="1336"/>
              <a:chOff x="1665" y="4357"/>
              <a:chExt cx="9357" cy="1336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1665" y="4357"/>
                <a:ext cx="1336" cy="1336"/>
              </a:xfrm>
              <a:prstGeom prst="roundRect">
                <a:avLst/>
              </a:prstGeom>
              <a:solidFill>
                <a:srgbClr val="9FB8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2" name="文本框 2"/>
              <p:cNvSpPr>
                <a:spLocks noChangeArrowheads="1"/>
              </p:cNvSpPr>
              <p:nvPr/>
            </p:nvSpPr>
            <p:spPr bwMode="auto">
              <a:xfrm>
                <a:off x="1950" y="4414"/>
                <a:ext cx="9072" cy="1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4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rPr>
                  <a:t>4</a:t>
                </a:r>
              </a:p>
            </p:txBody>
          </p:sp>
        </p:grpSp>
      </p:grpSp>
      <p:sp>
        <p:nvSpPr>
          <p:cNvPr id="13" name="文本框 2"/>
          <p:cNvSpPr>
            <a:spLocks noChangeArrowheads="1"/>
          </p:cNvSpPr>
          <p:nvPr/>
        </p:nvSpPr>
        <p:spPr bwMode="auto">
          <a:xfrm>
            <a:off x="2355246" y="2822575"/>
            <a:ext cx="576087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9FB83A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动手制作吧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1" name="文本框 23"/>
          <p:cNvSpPr txBox="1"/>
          <p:nvPr/>
        </p:nvSpPr>
        <p:spPr>
          <a:xfrm>
            <a:off x="877570" y="171450"/>
            <a:ext cx="4567555" cy="80137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lvl1pPr marL="361950" indent="-361950" algn="just" defTabSz="514350" rtl="0" eaLnBrk="0" fontAlgn="base" hangingPunct="0">
              <a:lnSpc>
                <a:spcPct val="110000"/>
              </a:lnSpc>
              <a:spcBef>
                <a:spcPts val="1015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u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61950" indent="-361950" algn="l" defTabSz="51435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ts val="340"/>
              </a:spcAft>
              <a:buClr>
                <a:srgbClr val="A1BBEE"/>
              </a:buClr>
              <a:buFont typeface="幼圆" panose="02010509060101010101" pitchFamily="49" charset="-122"/>
              <a:buChar char=" "/>
              <a:defRPr sz="1600" kern="12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4325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3pPr>
            <a:lvl4pPr marL="90043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4pPr>
            <a:lvl5pPr marL="115760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课程目录</a:t>
            </a:r>
          </a:p>
        </p:txBody>
      </p:sp>
      <p:sp>
        <p:nvSpPr>
          <p:cNvPr id="9" name="文本框 15"/>
          <p:cNvSpPr txBox="1"/>
          <p:nvPr/>
        </p:nvSpPr>
        <p:spPr>
          <a:xfrm>
            <a:off x="1880870" y="2595880"/>
            <a:ext cx="4567555" cy="49720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lvl1pPr marL="361950" indent="-361950" algn="just" defTabSz="514350" rtl="0" eaLnBrk="0" fontAlgn="base" hangingPunct="0">
              <a:lnSpc>
                <a:spcPct val="110000"/>
              </a:lnSpc>
              <a:spcBef>
                <a:spcPts val="1015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u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61950" indent="-361950" algn="l" defTabSz="51435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ts val="340"/>
              </a:spcAft>
              <a:buClr>
                <a:srgbClr val="A1BBEE"/>
              </a:buClr>
              <a:buFont typeface="幼圆" panose="02010509060101010101" pitchFamily="49" charset="-122"/>
              <a:buChar char=" "/>
              <a:defRPr sz="1600" kern="12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4325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3pPr>
            <a:lvl4pPr marL="90043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4pPr>
            <a:lvl5pPr marL="115760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微软雅黑" panose="020B0503020204020204" pitchFamily="34" charset="-122"/>
              </a:rPr>
              <a:t>摔倒、站稳？</a:t>
            </a:r>
          </a:p>
        </p:txBody>
      </p:sp>
      <p:sp>
        <p:nvSpPr>
          <p:cNvPr id="11" name="文本框 15"/>
          <p:cNvSpPr txBox="1"/>
          <p:nvPr/>
        </p:nvSpPr>
        <p:spPr>
          <a:xfrm>
            <a:off x="1870075" y="3535680"/>
            <a:ext cx="4567555" cy="49720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lvl1pPr marL="361950" indent="-361950" algn="just" defTabSz="514350" rtl="0" eaLnBrk="0" fontAlgn="base" hangingPunct="0">
              <a:lnSpc>
                <a:spcPct val="110000"/>
              </a:lnSpc>
              <a:spcBef>
                <a:spcPts val="1015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u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61950" indent="-361950" algn="l" defTabSz="51435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ts val="340"/>
              </a:spcAft>
              <a:buClr>
                <a:srgbClr val="A1BBEE"/>
              </a:buClr>
              <a:buFont typeface="幼圆" panose="02010509060101010101" pitchFamily="49" charset="-122"/>
              <a:buChar char=" "/>
              <a:defRPr sz="1600" kern="12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4325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3pPr>
            <a:lvl4pPr marL="90043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4pPr>
            <a:lvl5pPr marL="115760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重心</a:t>
            </a:r>
            <a:r>
              <a:rPr kumimoji="0" lang="en-US" altLang="zh-CN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 </a:t>
            </a:r>
            <a:endParaRPr kumimoji="0" lang="en-US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+mn-ea"/>
            </a:endParaRPr>
          </a:p>
        </p:txBody>
      </p:sp>
      <p:sp>
        <p:nvSpPr>
          <p:cNvPr id="3" name="文本框 15"/>
          <p:cNvSpPr txBox="1"/>
          <p:nvPr/>
        </p:nvSpPr>
        <p:spPr>
          <a:xfrm>
            <a:off x="1891665" y="4532630"/>
            <a:ext cx="4567555" cy="49720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lvl1pPr marL="361950" indent="-361950" algn="just" defTabSz="514350" rtl="0" eaLnBrk="0" fontAlgn="base" hangingPunct="0">
              <a:lnSpc>
                <a:spcPct val="110000"/>
              </a:lnSpc>
              <a:spcBef>
                <a:spcPts val="1015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u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61950" indent="-361950" algn="l" defTabSz="51435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ts val="340"/>
              </a:spcAft>
              <a:buClr>
                <a:srgbClr val="A1BBEE"/>
              </a:buClr>
              <a:buFont typeface="幼圆" panose="02010509060101010101" pitchFamily="49" charset="-122"/>
              <a:buChar char=" "/>
              <a:defRPr sz="1600" kern="12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4325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3pPr>
            <a:lvl4pPr marL="90043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4pPr>
            <a:lvl5pPr marL="115760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动手制作吧</a:t>
            </a:r>
            <a:r>
              <a:rPr kumimoji="0" lang="en-US" altLang="zh-CN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 </a:t>
            </a:r>
            <a:endParaRPr kumimoji="0" lang="en-US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+mn-ea"/>
            </a:endParaRPr>
          </a:p>
        </p:txBody>
      </p:sp>
      <p:sp>
        <p:nvSpPr>
          <p:cNvPr id="2" name="文本框 23"/>
          <p:cNvSpPr txBox="1"/>
          <p:nvPr/>
        </p:nvSpPr>
        <p:spPr>
          <a:xfrm>
            <a:off x="1783715" y="1584960"/>
            <a:ext cx="4567555" cy="49720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lvl1pPr marL="361950" indent="-361950" algn="just" defTabSz="514350" rtl="0" eaLnBrk="0" fontAlgn="base" hangingPunct="0">
              <a:lnSpc>
                <a:spcPct val="110000"/>
              </a:lnSpc>
              <a:spcBef>
                <a:spcPts val="1015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u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61950" indent="-361950" algn="l" defTabSz="51435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ts val="340"/>
              </a:spcAft>
              <a:buClr>
                <a:srgbClr val="A1BBEE"/>
              </a:buClr>
              <a:buFont typeface="幼圆" panose="02010509060101010101" pitchFamily="49" charset="-122"/>
              <a:buChar char=" "/>
              <a:defRPr sz="1600" kern="12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4325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3pPr>
            <a:lvl4pPr marL="900430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4pPr>
            <a:lvl5pPr marL="1157605" indent="-128905" algn="l" defTabSz="514350" rtl="0" eaLnBrk="0" fontAlgn="base" hangingPunct="0">
              <a:lnSpc>
                <a:spcPct val="90000"/>
              </a:lnSpc>
              <a:spcBef>
                <a:spcPts val="2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 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超级扭扭乐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25"/>
          <p:cNvSpPr txBox="1"/>
          <p:nvPr/>
        </p:nvSpPr>
        <p:spPr>
          <a:xfrm>
            <a:off x="894080" y="329565"/>
            <a:ext cx="33147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>
              <a:lnSpc>
                <a:spcPct val="100000"/>
              </a:lnSpc>
            </a:pPr>
            <a:r>
              <a:rPr lang="zh-CN" altLang="en-US" sz="2400" b="0" dirty="0" smtClean="0">
                <a:solidFill>
                  <a:srgbClr val="9FB83A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rPr>
              <a:t>设计自己的不倒翁</a:t>
            </a:r>
            <a:endParaRPr lang="zh-CN" altLang="en-US" sz="2400" b="0" dirty="0">
              <a:solidFill>
                <a:srgbClr val="9FB83A"/>
              </a:solidFill>
              <a:latin typeface="思源黑体 CN Regular" panose="020B0500000000000000" charset="-122"/>
              <a:ea typeface="思源黑体 CN Regular" panose="020B0500000000000000" charset="-122"/>
              <a:cs typeface="+mn-cs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960495" y="5618480"/>
            <a:ext cx="4271010" cy="723265"/>
          </a:xfrm>
          <a:prstGeom prst="roundRect">
            <a:avLst/>
          </a:prstGeom>
          <a:solidFill>
            <a:srgbClr val="9FB83A"/>
          </a:solidFill>
          <a:ln>
            <a:solidFill>
              <a:srgbClr val="7690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不倒翁要怎么样才能不倒呢？</a:t>
            </a: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微信图片_20190907193328"/>
          <p:cNvPicPr>
            <a:picLocks noChangeAspect="1"/>
          </p:cNvPicPr>
          <p:nvPr/>
        </p:nvPicPr>
        <p:blipFill rotWithShape="1">
          <a:blip r:embed="rId3"/>
          <a:srcRect l="19828" t="2737" r="8965"/>
          <a:stretch/>
        </p:blipFill>
        <p:spPr>
          <a:xfrm>
            <a:off x="2659117" y="641131"/>
            <a:ext cx="6747642" cy="4977349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5101590" y="4430395"/>
            <a:ext cx="324000" cy="324000"/>
          </a:xfrm>
          <a:prstGeom prst="ellipse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350125" y="4106545"/>
            <a:ext cx="324000" cy="324000"/>
          </a:xfrm>
          <a:prstGeom prst="ellipse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46710" y="319405"/>
            <a:ext cx="532765" cy="4800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62050" y="2766695"/>
            <a:ext cx="6954066" cy="1419860"/>
            <a:chOff x="1665" y="4357"/>
            <a:chExt cx="10951" cy="2236"/>
          </a:xfrm>
        </p:grpSpPr>
        <p:sp>
          <p:nvSpPr>
            <p:cNvPr id="8" name="文本框 2"/>
            <p:cNvSpPr>
              <a:spLocks noChangeArrowheads="1"/>
            </p:cNvSpPr>
            <p:nvPr/>
          </p:nvSpPr>
          <p:spPr bwMode="auto">
            <a:xfrm>
              <a:off x="3544" y="4414"/>
              <a:ext cx="9072" cy="2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  <a:sym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665" y="4357"/>
              <a:ext cx="9357" cy="1336"/>
              <a:chOff x="1665" y="4357"/>
              <a:chExt cx="9357" cy="1336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1665" y="4357"/>
                <a:ext cx="1336" cy="1336"/>
              </a:xfrm>
              <a:prstGeom prst="roundRect">
                <a:avLst/>
              </a:prstGeom>
              <a:solidFill>
                <a:srgbClr val="9FB8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2" name="文本框 2"/>
              <p:cNvSpPr>
                <a:spLocks noChangeArrowheads="1"/>
              </p:cNvSpPr>
              <p:nvPr/>
            </p:nvSpPr>
            <p:spPr bwMode="auto">
              <a:xfrm>
                <a:off x="1950" y="4414"/>
                <a:ext cx="9072" cy="1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4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rPr>
                  <a:t>5</a:t>
                </a:r>
              </a:p>
            </p:txBody>
          </p:sp>
        </p:grpSp>
      </p:grpSp>
      <p:sp>
        <p:nvSpPr>
          <p:cNvPr id="13" name="文本框 2"/>
          <p:cNvSpPr>
            <a:spLocks noChangeArrowheads="1"/>
          </p:cNvSpPr>
          <p:nvPr/>
        </p:nvSpPr>
        <p:spPr bwMode="auto">
          <a:xfrm>
            <a:off x="2355246" y="2822575"/>
            <a:ext cx="576087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9FB83A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今天你学到了什么？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872" y="696568"/>
            <a:ext cx="10721517" cy="53663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62050" y="2766695"/>
            <a:ext cx="6954066" cy="1419860"/>
            <a:chOff x="1665" y="4357"/>
            <a:chExt cx="10951" cy="2236"/>
          </a:xfrm>
        </p:grpSpPr>
        <p:sp>
          <p:nvSpPr>
            <p:cNvPr id="162820" name="文本框 2"/>
            <p:cNvSpPr>
              <a:spLocks noChangeArrowheads="1"/>
            </p:cNvSpPr>
            <p:nvPr/>
          </p:nvSpPr>
          <p:spPr bwMode="auto">
            <a:xfrm>
              <a:off x="3544" y="4414"/>
              <a:ext cx="9072" cy="2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  <a:sym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665" y="4357"/>
              <a:ext cx="9357" cy="1336"/>
              <a:chOff x="1665" y="4357"/>
              <a:chExt cx="9357" cy="1336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1665" y="4357"/>
                <a:ext cx="1336" cy="1336"/>
              </a:xfrm>
              <a:prstGeom prst="roundRect">
                <a:avLst/>
              </a:prstGeom>
              <a:solidFill>
                <a:srgbClr val="9FB8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" name="文本框 2"/>
              <p:cNvSpPr>
                <a:spLocks noChangeArrowheads="1"/>
              </p:cNvSpPr>
              <p:nvPr/>
            </p:nvSpPr>
            <p:spPr bwMode="auto">
              <a:xfrm>
                <a:off x="1950" y="4414"/>
                <a:ext cx="9072" cy="1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4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rPr>
                  <a:t>1</a:t>
                </a:r>
              </a:p>
            </p:txBody>
          </p:sp>
        </p:grpSp>
      </p:grpSp>
      <p:sp>
        <p:nvSpPr>
          <p:cNvPr id="3" name="文本框 2"/>
          <p:cNvSpPr>
            <a:spLocks noChangeArrowheads="1"/>
          </p:cNvSpPr>
          <p:nvPr/>
        </p:nvSpPr>
        <p:spPr bwMode="auto">
          <a:xfrm>
            <a:off x="2355246" y="2822575"/>
            <a:ext cx="4129637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9FB83A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超级妞妞乐</a:t>
            </a:r>
          </a:p>
        </p:txBody>
      </p:sp>
      <p:sp>
        <p:nvSpPr>
          <p:cNvPr id="9" name="矩形 8"/>
          <p:cNvSpPr/>
          <p:nvPr/>
        </p:nvSpPr>
        <p:spPr>
          <a:xfrm>
            <a:off x="346710" y="319405"/>
            <a:ext cx="532765" cy="4800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g"/>
          <p:cNvPicPr>
            <a:picLocks noChangeAspect="1"/>
          </p:cNvPicPr>
          <p:nvPr/>
        </p:nvPicPr>
        <p:blipFill>
          <a:blip r:embed="rId3"/>
          <a:srcRect l="11767" t="8295" r="11489" b="6503"/>
          <a:stretch>
            <a:fillRect/>
          </a:stretch>
        </p:blipFill>
        <p:spPr>
          <a:xfrm>
            <a:off x="2251710" y="391160"/>
            <a:ext cx="7715885" cy="5283200"/>
          </a:xfrm>
          <a:prstGeom prst="rect">
            <a:avLst/>
          </a:prstGeom>
        </p:spPr>
      </p:pic>
      <p:sp>
        <p:nvSpPr>
          <p:cNvPr id="28" name="标题 25"/>
          <p:cNvSpPr txBox="1"/>
          <p:nvPr/>
        </p:nvSpPr>
        <p:spPr>
          <a:xfrm>
            <a:off x="894080" y="329565"/>
            <a:ext cx="33147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>
              <a:lnSpc>
                <a:spcPct val="100000"/>
              </a:lnSpc>
            </a:pPr>
            <a:r>
              <a:rPr lang="zh-CN" altLang="en-US" sz="2400" b="0" dirty="0">
                <a:solidFill>
                  <a:srgbClr val="9FB83A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rPr>
              <a:t>小游戏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4208780" y="5990590"/>
            <a:ext cx="3566795" cy="539750"/>
          </a:xfrm>
          <a:prstGeom prst="roundRect">
            <a:avLst/>
          </a:prstGeom>
          <a:solidFill>
            <a:srgbClr val="9FB83A"/>
          </a:solidFill>
          <a:ln>
            <a:solidFill>
              <a:srgbClr val="7690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超级扭扭乐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"/>
          <p:cNvPicPr>
            <a:picLocks noChangeAspect="1"/>
          </p:cNvPicPr>
          <p:nvPr/>
        </p:nvPicPr>
        <p:blipFill>
          <a:blip r:embed="rId3"/>
          <a:srcRect l="25499" t="11646" r="22102" b="18411"/>
          <a:stretch>
            <a:fillRect/>
          </a:stretch>
        </p:blipFill>
        <p:spPr>
          <a:xfrm>
            <a:off x="6215794" y="1343342"/>
            <a:ext cx="4006215" cy="3902075"/>
          </a:xfrm>
          <a:prstGeom prst="rect">
            <a:avLst/>
          </a:prstGeom>
        </p:spPr>
      </p:pic>
      <p:sp>
        <p:nvSpPr>
          <p:cNvPr id="28" name="标题 25"/>
          <p:cNvSpPr txBox="1"/>
          <p:nvPr/>
        </p:nvSpPr>
        <p:spPr>
          <a:xfrm>
            <a:off x="894080" y="329565"/>
            <a:ext cx="33147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>
              <a:lnSpc>
                <a:spcPct val="100000"/>
              </a:lnSpc>
            </a:pPr>
            <a:r>
              <a:rPr lang="zh-CN" altLang="en-US" sz="2400" b="0" dirty="0">
                <a:solidFill>
                  <a:srgbClr val="9FB83A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rPr>
              <a:t>超级扭扭乐</a:t>
            </a:r>
          </a:p>
        </p:txBody>
      </p:sp>
      <p:pic>
        <p:nvPicPr>
          <p:cNvPr id="5" name="图片 4" descr="u=1521104639,1430642946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2067" y="1343342"/>
            <a:ext cx="3968750" cy="390144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2680169" y="5668976"/>
            <a:ext cx="6893229" cy="539750"/>
          </a:xfrm>
          <a:prstGeom prst="roundRect">
            <a:avLst/>
          </a:prstGeom>
          <a:solidFill>
            <a:srgbClr val="9FB83A"/>
          </a:solidFill>
          <a:ln>
            <a:solidFill>
              <a:srgbClr val="7690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规则：</a:t>
            </a:r>
            <a:r>
              <a:rPr lang="zh-CN" altLang="en-US" sz="2000" dirty="0">
                <a:solidFill>
                  <a:schemeClr val="tx1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转到哪里，手</a:t>
            </a:r>
            <a:r>
              <a:rPr lang="en-US" altLang="zh-CN" sz="2000" dirty="0">
                <a:solidFill>
                  <a:schemeClr val="tx1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/</a:t>
            </a:r>
            <a:r>
              <a:rPr lang="zh-CN" altLang="en-US" sz="2000" dirty="0">
                <a:solidFill>
                  <a:schemeClr val="tx1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脚就要</a:t>
            </a:r>
            <a:r>
              <a:rPr lang="zh-CN" altLang="en-US" sz="2000" dirty="0" smtClean="0">
                <a:solidFill>
                  <a:schemeClr val="tx1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放那个</a:t>
            </a:r>
            <a:r>
              <a:rPr lang="zh-CN" altLang="en-US" sz="2000" dirty="0">
                <a:solidFill>
                  <a:schemeClr val="tx1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颜色上哦</a:t>
            </a:r>
            <a:r>
              <a:rPr lang="zh-CN" altLang="en-US" sz="2000" dirty="0" smtClean="0">
                <a:solidFill>
                  <a:schemeClr val="tx1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！</a:t>
            </a:r>
            <a:endParaRPr lang="zh-CN" altLang="en-US" sz="2000" dirty="0">
              <a:solidFill>
                <a:schemeClr val="tx1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46710" y="319405"/>
            <a:ext cx="532765" cy="4800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62050" y="2766695"/>
            <a:ext cx="6954066" cy="1419860"/>
            <a:chOff x="1665" y="4357"/>
            <a:chExt cx="10951" cy="2236"/>
          </a:xfrm>
        </p:grpSpPr>
        <p:sp>
          <p:nvSpPr>
            <p:cNvPr id="8" name="文本框 2"/>
            <p:cNvSpPr>
              <a:spLocks noChangeArrowheads="1"/>
            </p:cNvSpPr>
            <p:nvPr/>
          </p:nvSpPr>
          <p:spPr bwMode="auto">
            <a:xfrm>
              <a:off x="3544" y="4414"/>
              <a:ext cx="9072" cy="2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  <a:sym typeface="Calibri" panose="020F050202020403020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200" i="0" u="none" strike="noStrike" kern="1200" cap="none" spc="0" normalizeH="0" baseline="0" noProof="0" dirty="0">
                <a:ln>
                  <a:noFill/>
                </a:ln>
                <a:solidFill>
                  <a:srgbClr val="F3980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  <a:sym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665" y="4357"/>
              <a:ext cx="9357" cy="1336"/>
              <a:chOff x="1665" y="4357"/>
              <a:chExt cx="9357" cy="1336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1665" y="4357"/>
                <a:ext cx="1336" cy="1336"/>
              </a:xfrm>
              <a:prstGeom prst="roundRect">
                <a:avLst/>
              </a:prstGeom>
              <a:solidFill>
                <a:srgbClr val="9FB8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2" name="文本框 2"/>
              <p:cNvSpPr>
                <a:spLocks noChangeArrowheads="1"/>
              </p:cNvSpPr>
              <p:nvPr/>
            </p:nvSpPr>
            <p:spPr bwMode="auto">
              <a:xfrm>
                <a:off x="1950" y="4414"/>
                <a:ext cx="9072" cy="1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  <a:sym typeface="Calibri" panose="020F050202020403020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4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rPr>
                  <a:t>2</a:t>
                </a:r>
              </a:p>
            </p:txBody>
          </p:sp>
        </p:grpSp>
      </p:grpSp>
      <p:sp>
        <p:nvSpPr>
          <p:cNvPr id="13" name="文本框 2"/>
          <p:cNvSpPr>
            <a:spLocks noChangeArrowheads="1"/>
          </p:cNvSpPr>
          <p:nvPr/>
        </p:nvSpPr>
        <p:spPr bwMode="auto">
          <a:xfrm>
            <a:off x="2355246" y="2822575"/>
            <a:ext cx="424525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200" noProof="0" dirty="0" smtClean="0">
                <a:ln>
                  <a:noFill/>
                </a:ln>
                <a:solidFill>
                  <a:srgbClr val="9FB83A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微软雅黑" panose="020B0503020204020204" pitchFamily="34" charset="-122"/>
                <a:sym typeface="+mn-ea"/>
              </a:rPr>
              <a:t>摔倒、站稳？</a:t>
            </a:r>
            <a:endParaRPr kumimoji="0" lang="zh-CN" altLang="en-US" sz="4200" i="0" u="none" strike="noStrike" kern="1200" cap="none" spc="0" normalizeH="0" baseline="0" noProof="0" dirty="0" smtClean="0">
              <a:ln>
                <a:noFill/>
              </a:ln>
              <a:solidFill>
                <a:srgbClr val="9FB83A"/>
              </a:solidFill>
              <a:effectLst/>
              <a:uLnTx/>
              <a:uFillTx/>
              <a:latin typeface="思源黑体 CN Regular" panose="020B0500000000000000" charset="-122"/>
              <a:ea typeface="思源黑体 CN Regular" panose="020B0500000000000000" charset="-122"/>
              <a:cs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13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135037" y="3430975"/>
            <a:ext cx="4163060" cy="2750185"/>
          </a:xfrm>
          <a:prstGeom prst="rect">
            <a:avLst/>
          </a:prstGeom>
        </p:spPr>
      </p:pic>
      <p:sp>
        <p:nvSpPr>
          <p:cNvPr id="28" name="标题 25"/>
          <p:cNvSpPr txBox="1"/>
          <p:nvPr/>
        </p:nvSpPr>
        <p:spPr>
          <a:xfrm>
            <a:off x="894080" y="329565"/>
            <a:ext cx="33147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>
              <a:lnSpc>
                <a:spcPct val="100000"/>
              </a:lnSpc>
            </a:pPr>
            <a:r>
              <a:rPr lang="zh-CN" altLang="en-US" sz="2400" b="0" dirty="0">
                <a:solidFill>
                  <a:srgbClr val="9FB83A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rPr>
              <a:t>摔倒</a:t>
            </a:r>
          </a:p>
        </p:txBody>
      </p:sp>
      <p:pic>
        <p:nvPicPr>
          <p:cNvPr id="2" name="图片 1" descr="对话气泡-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603" y="2925055"/>
            <a:ext cx="2051050" cy="2746375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2233840" y="886900"/>
            <a:ext cx="2867025" cy="1941195"/>
          </a:xfrm>
          <a:prstGeom prst="cloudCallout">
            <a:avLst>
              <a:gd name="adj1" fmla="val -34451"/>
              <a:gd name="adj2" fmla="val 6252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思源黑体 CN Regular" panose="020B0500000000000000" charset="-122"/>
                <a:ea typeface="思源黑体 CN Regular" panose="020B0500000000000000" charset="-122"/>
              </a:rPr>
              <a:t>刚才为什么有的小朋友很容易就摔倒了呢？</a:t>
            </a:r>
          </a:p>
        </p:txBody>
      </p:sp>
      <p:pic>
        <p:nvPicPr>
          <p:cNvPr id="13" name="图片 12" descr="4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73582" y="1453320"/>
            <a:ext cx="4399280" cy="274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25"/>
          <p:cNvSpPr txBox="1"/>
          <p:nvPr/>
        </p:nvSpPr>
        <p:spPr>
          <a:xfrm>
            <a:off x="894080" y="329565"/>
            <a:ext cx="33147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>
              <a:lnSpc>
                <a:spcPct val="100000"/>
              </a:lnSpc>
            </a:pPr>
            <a:r>
              <a:rPr lang="zh-CN" altLang="en-US" sz="2400" b="0" dirty="0">
                <a:solidFill>
                  <a:srgbClr val="9FB83A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rPr>
              <a:t>站、蹲、立坐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5124450"/>
            <a:ext cx="1788160" cy="539750"/>
          </a:xfrm>
          <a:prstGeom prst="roundRect">
            <a:avLst/>
          </a:prstGeom>
          <a:solidFill>
            <a:srgbClr val="9FB83A"/>
          </a:solidFill>
          <a:ln>
            <a:solidFill>
              <a:srgbClr val="7690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单腿站</a:t>
            </a:r>
          </a:p>
        </p:txBody>
      </p:sp>
      <p:pic>
        <p:nvPicPr>
          <p:cNvPr id="8" name="图片 7" descr="443g"/>
          <p:cNvPicPr>
            <a:picLocks noChangeAspect="1"/>
          </p:cNvPicPr>
          <p:nvPr/>
        </p:nvPicPr>
        <p:blipFill>
          <a:blip r:embed="rId3"/>
          <a:srcRect l="56108" t="33245" r="26268" b="36578"/>
          <a:stretch>
            <a:fillRect/>
          </a:stretch>
        </p:blipFill>
        <p:spPr>
          <a:xfrm>
            <a:off x="1212850" y="1782445"/>
            <a:ext cx="1425575" cy="2453640"/>
          </a:xfrm>
          <a:prstGeom prst="rect">
            <a:avLst/>
          </a:prstGeom>
        </p:spPr>
      </p:pic>
      <p:pic>
        <p:nvPicPr>
          <p:cNvPr id="9" name="图片 8" descr="443g"/>
          <p:cNvPicPr>
            <a:picLocks noChangeAspect="1"/>
          </p:cNvPicPr>
          <p:nvPr/>
        </p:nvPicPr>
        <p:blipFill>
          <a:blip r:embed="rId3"/>
          <a:srcRect l="29610" t="29198" r="48236" b="32063"/>
          <a:stretch>
            <a:fillRect/>
          </a:stretch>
        </p:blipFill>
        <p:spPr>
          <a:xfrm>
            <a:off x="3684270" y="1445895"/>
            <a:ext cx="1704975" cy="2997200"/>
          </a:xfrm>
          <a:prstGeom prst="rect">
            <a:avLst/>
          </a:prstGeom>
        </p:spPr>
      </p:pic>
      <p:pic>
        <p:nvPicPr>
          <p:cNvPr id="10" name="图片 9" descr="443g"/>
          <p:cNvPicPr>
            <a:picLocks noChangeAspect="1"/>
          </p:cNvPicPr>
          <p:nvPr/>
        </p:nvPicPr>
        <p:blipFill>
          <a:blip r:embed="rId3"/>
          <a:srcRect l="78555" b="72443"/>
          <a:stretch>
            <a:fillRect/>
          </a:stretch>
        </p:blipFill>
        <p:spPr>
          <a:xfrm>
            <a:off x="5941060" y="1806257"/>
            <a:ext cx="2101215" cy="2715260"/>
          </a:xfrm>
          <a:prstGeom prst="rect">
            <a:avLst/>
          </a:prstGeom>
        </p:spPr>
      </p:pic>
      <p:pic>
        <p:nvPicPr>
          <p:cNvPr id="11" name="图片 10" descr="443g"/>
          <p:cNvPicPr>
            <a:picLocks noChangeAspect="1"/>
          </p:cNvPicPr>
          <p:nvPr/>
        </p:nvPicPr>
        <p:blipFill>
          <a:blip r:embed="rId3"/>
          <a:srcRect r="68972" b="76473"/>
          <a:stretch>
            <a:fillRect/>
          </a:stretch>
        </p:blipFill>
        <p:spPr>
          <a:xfrm>
            <a:off x="8513445" y="1990725"/>
            <a:ext cx="3077845" cy="2346325"/>
          </a:xfrm>
          <a:prstGeom prst="round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3642995" y="5124450"/>
            <a:ext cx="1788160" cy="539750"/>
          </a:xfrm>
          <a:prstGeom prst="roundRect">
            <a:avLst/>
          </a:prstGeom>
          <a:solidFill>
            <a:srgbClr val="9FB83A"/>
          </a:solidFill>
          <a:ln>
            <a:solidFill>
              <a:srgbClr val="7690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双腿站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254115" y="5124450"/>
            <a:ext cx="1788160" cy="539750"/>
          </a:xfrm>
          <a:prstGeom prst="roundRect">
            <a:avLst/>
          </a:prstGeom>
          <a:solidFill>
            <a:srgbClr val="9FB83A"/>
          </a:solidFill>
          <a:ln>
            <a:solidFill>
              <a:srgbClr val="7690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蹲下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8855075" y="5124450"/>
            <a:ext cx="1788160" cy="539750"/>
          </a:xfrm>
          <a:prstGeom prst="roundRect">
            <a:avLst/>
          </a:prstGeom>
          <a:solidFill>
            <a:srgbClr val="9FB83A"/>
          </a:solidFill>
          <a:ln>
            <a:solidFill>
              <a:srgbClr val="7690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坐下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443g"/>
          <p:cNvPicPr>
            <a:picLocks noChangeAspect="1"/>
          </p:cNvPicPr>
          <p:nvPr/>
        </p:nvPicPr>
        <p:blipFill>
          <a:blip r:embed="rId3"/>
          <a:srcRect l="29610" t="29198" r="48236" b="32063"/>
          <a:stretch>
            <a:fillRect/>
          </a:stretch>
        </p:blipFill>
        <p:spPr>
          <a:xfrm>
            <a:off x="1709420" y="1879600"/>
            <a:ext cx="2499360" cy="439356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026410" y="957580"/>
            <a:ext cx="6139815" cy="1294765"/>
          </a:xfrm>
          <a:prstGeom prst="roundRect">
            <a:avLst/>
          </a:prstGeom>
          <a:solidFill>
            <a:srgbClr val="9FB83A"/>
          </a:solidFill>
          <a:ln>
            <a:solidFill>
              <a:srgbClr val="7690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人站的更高还是更低，会更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不容易摔倒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呢？（       ）</a:t>
            </a:r>
          </a:p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站的高              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比较低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326755" y="1021080"/>
            <a:ext cx="425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思源黑体 CN Regular" panose="020B0500000000000000" charset="-122"/>
                <a:ea typeface="思源黑体 CN Regular" panose="020B0500000000000000" charset="-122"/>
              </a:rPr>
              <a:t>B</a:t>
            </a:r>
          </a:p>
        </p:txBody>
      </p:sp>
      <p:pic>
        <p:nvPicPr>
          <p:cNvPr id="11" name="图片 10" descr="443g"/>
          <p:cNvPicPr>
            <a:picLocks noChangeAspect="1"/>
          </p:cNvPicPr>
          <p:nvPr/>
        </p:nvPicPr>
        <p:blipFill>
          <a:blip r:embed="rId3"/>
          <a:srcRect r="68972" b="76473"/>
          <a:stretch>
            <a:fillRect/>
          </a:stretch>
        </p:blipFill>
        <p:spPr>
          <a:xfrm>
            <a:off x="6795135" y="3012440"/>
            <a:ext cx="3629660" cy="2767330"/>
          </a:xfrm>
          <a:prstGeom prst="roundRect">
            <a:avLst/>
          </a:prstGeom>
        </p:spPr>
      </p:pic>
      <p:sp>
        <p:nvSpPr>
          <p:cNvPr id="8" name="标题 25"/>
          <p:cNvSpPr txBox="1"/>
          <p:nvPr/>
        </p:nvSpPr>
        <p:spPr>
          <a:xfrm>
            <a:off x="894080" y="329565"/>
            <a:ext cx="33147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>
              <a:lnSpc>
                <a:spcPct val="100000"/>
              </a:lnSpc>
            </a:pPr>
            <a:r>
              <a:rPr lang="zh-CN" altLang="en-US" sz="2400" b="0" dirty="0" smtClean="0">
                <a:solidFill>
                  <a:srgbClr val="9FB83A"/>
                </a:solidFill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rPr>
              <a:t>怎样更容易摔到</a:t>
            </a:r>
            <a:endParaRPr lang="zh-CN" altLang="en-US" sz="2400" b="0" dirty="0">
              <a:solidFill>
                <a:srgbClr val="9FB83A"/>
              </a:solidFill>
              <a:latin typeface="思源黑体 CN Regular" panose="020B0500000000000000" charset="-122"/>
              <a:ea typeface="思源黑体 CN Regular" panose="020B0500000000000000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fa5c376f-1833-4883-90be-84997c922984}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noFill/>
        <a:noFill/>
        <a:noFill/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ppt模板新</Template>
  <TotalTime>123</TotalTime>
  <Words>1520</Words>
  <Application>Microsoft Office PowerPoint</Application>
  <PresentationFormat>宽屏</PresentationFormat>
  <Paragraphs>102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思源黑体 CN Bold</vt:lpstr>
      <vt:lpstr>思源黑体 CN Regular</vt:lpstr>
      <vt:lpstr>宋体</vt:lpstr>
      <vt:lpstr>微软雅黑</vt:lpstr>
      <vt:lpstr>Arial</vt:lpstr>
      <vt:lpstr>Calibri</vt:lpstr>
      <vt:lpstr>Calibri Light</vt:lpstr>
      <vt:lpstr>Verdana</vt:lpstr>
      <vt:lpstr>Office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火星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2盐水小车</dc:title>
  <dc:creator>火星</dc:creator>
  <cp:lastModifiedBy>user</cp:lastModifiedBy>
  <cp:revision>455</cp:revision>
  <dcterms:created xsi:type="dcterms:W3CDTF">2016-11-26T10:10:00Z</dcterms:created>
  <dcterms:modified xsi:type="dcterms:W3CDTF">2019-12-03T06:07:33Z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