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2"/>
  </p:sldMasterIdLst>
  <p:notesMasterIdLst>
    <p:notesMasterId r:id="rId42"/>
  </p:notesMasterIdLst>
  <p:handoutMasterIdLst>
    <p:handoutMasterId r:id="rId43"/>
  </p:handoutMasterIdLst>
  <p:sldIdLst>
    <p:sldId id="311" r:id="rId3"/>
    <p:sldId id="718" r:id="rId4"/>
    <p:sldId id="427" r:id="rId5"/>
    <p:sldId id="312" r:id="rId6"/>
    <p:sldId id="314" r:id="rId7"/>
    <p:sldId id="554" r:id="rId8"/>
    <p:sldId id="630" r:id="rId9"/>
    <p:sldId id="643" r:id="rId10"/>
    <p:sldId id="669" r:id="rId11"/>
    <p:sldId id="670" r:id="rId12"/>
    <p:sldId id="677" r:id="rId13"/>
    <p:sldId id="754" r:id="rId14"/>
    <p:sldId id="784" r:id="rId15"/>
    <p:sldId id="757" r:id="rId16"/>
    <p:sldId id="673" r:id="rId17"/>
    <p:sldId id="676" r:id="rId18"/>
    <p:sldId id="758" r:id="rId19"/>
    <p:sldId id="319" r:id="rId20"/>
    <p:sldId id="783" r:id="rId21"/>
    <p:sldId id="759" r:id="rId22"/>
    <p:sldId id="760" r:id="rId23"/>
    <p:sldId id="317" r:id="rId24"/>
    <p:sldId id="558" r:id="rId25"/>
    <p:sldId id="679" r:id="rId26"/>
    <p:sldId id="680" r:id="rId27"/>
    <p:sldId id="681" r:id="rId28"/>
    <p:sldId id="694" r:id="rId29"/>
    <p:sldId id="695" r:id="rId30"/>
    <p:sldId id="705" r:id="rId31"/>
    <p:sldId id="706" r:id="rId32"/>
    <p:sldId id="628" r:id="rId33"/>
    <p:sldId id="320" r:id="rId34"/>
    <p:sldId id="656" r:id="rId35"/>
    <p:sldId id="423" r:id="rId36"/>
    <p:sldId id="715" r:id="rId37"/>
    <p:sldId id="714" r:id="rId38"/>
    <p:sldId id="785" r:id="rId39"/>
    <p:sldId id="786" r:id="rId40"/>
    <p:sldId id="323" r:id="rId41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Microsoft YaHei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Microsoft YaHei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Microsoft YaHei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Microsoft YaHei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8">
          <p15:clr>
            <a:srgbClr val="A4A3A4"/>
          </p15:clr>
        </p15:guide>
        <p15:guide id="2" pos="7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XD" initials="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E9"/>
    <a:srgbClr val="F39800"/>
    <a:srgbClr val="EA93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320" autoAdjust="0"/>
  </p:normalViewPr>
  <p:slideViewPr>
    <p:cSldViewPr snapToGrid="0" showGuides="1">
      <p:cViewPr varScale="1">
        <p:scale>
          <a:sx n="85" d="100"/>
          <a:sy n="85" d="100"/>
        </p:scale>
        <p:origin x="102" y="630"/>
      </p:cViewPr>
      <p:guideLst>
        <p:guide orient="horz" pos="738"/>
        <p:guide pos="7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45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45" noProof="1" smtClean="0">
                <a:latin typeface="+mn-lt"/>
                <a:ea typeface="+mn-ea"/>
              </a:defRPr>
            </a:lvl1pPr>
          </a:lstStyle>
          <a:p>
            <a:fld id="{0F9B84EA-7D68-4D60-9CB1-D50884785D1C}" type="datetimeFigureOut">
              <a:rPr lang="zh-CN" altLang="en-US"/>
              <a:t>2019/11/20</a:t>
            </a:fld>
            <a:endParaRPr lang="zh-CN" altLang="en-US">
              <a:latin typeface="Verdana" panose="020B060403050404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45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45" noProof="1" smtClean="0">
                <a:latin typeface="+mn-lt"/>
                <a:ea typeface="+mn-ea"/>
              </a:defRPr>
            </a:lvl1pPr>
          </a:lstStyle>
          <a:p>
            <a:fld id="{BED176AE-87CB-4D9F-8483-B3A2DCBB6EB3}" type="slidenum">
              <a:rPr lang="zh-CN" altLang="en-US"/>
              <a:t>‹#›</a:t>
            </a:fld>
            <a:endParaRPr lang="zh-CN" altLang="en-US">
              <a:latin typeface="Verdana" panose="020B0604030504040204" pitchFamily="34" charset="0"/>
              <a:ea typeface="Microsoft YaHei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08B4B2-BA51-450B-84A2-4B40C0EC5D6A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E59C35-B93E-4D78-891A-C41D47767A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9C35-B93E-4D78-891A-C41D47767AE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## 【</a:t>
            </a:r>
            <a:r>
              <a:rPr lang="zh-CN" altLang="en-US" dirty="0"/>
              <a:t>实验</a:t>
            </a:r>
            <a:r>
              <a:rPr lang="en-US" altLang="zh-CN" dirty="0"/>
              <a:t>/</a:t>
            </a:r>
            <a:r>
              <a:rPr lang="zh-CN" altLang="en-US" dirty="0"/>
              <a:t>游戏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土豆发电（二）</a:t>
            </a:r>
          </a:p>
          <a:p>
            <a:r>
              <a:rPr lang="zh-CN" altLang="en-US" dirty="0"/>
              <a:t>实操作过程：将2个鳄鱼夹一端都夹上铜片，然后插入土豆中，另外一端分别夹住LED灯的两只脚</a:t>
            </a:r>
          </a:p>
          <a:p>
            <a:r>
              <a:rPr lang="zh-CN" altLang="en-US" dirty="0"/>
              <a:t>实验现象：LED灯没有亮</a:t>
            </a:r>
          </a:p>
          <a:p>
            <a:r>
              <a:rPr lang="zh-CN" altLang="en-US" dirty="0"/>
              <a:t>实验材料:土豆1个，铁片若干，铜片若干，鳄鱼夹2个，红色LED灯1个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###### 【</a:t>
            </a:r>
            <a:r>
              <a:rPr lang="zh-CN" altLang="en-US" dirty="0"/>
              <a:t>总结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两个都是铁片呢？小灯会亮么？我们发现，正负极是同一种物质无法发电，只有当正负极是两种不同的金属才能发电。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###### 【</a:t>
            </a:r>
            <a:r>
              <a:rPr lang="zh-CN" altLang="en-US" dirty="0"/>
              <a:t>总结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我们发现，正负极不是同一种物质，我们的土豆也没能发电，那是什么原因呢？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# 【</a:t>
            </a:r>
            <a:r>
              <a:rPr lang="zh-CN" altLang="en-US" dirty="0">
                <a:sym typeface="+mn-ea"/>
              </a:rPr>
              <a:t>衔接话术</a:t>
            </a:r>
            <a:r>
              <a:rPr lang="en-US" altLang="zh-CN" dirty="0">
                <a:sym typeface="+mn-ea"/>
              </a:rPr>
              <a:t>】</a:t>
            </a:r>
          </a:p>
          <a:p>
            <a:r>
              <a:rPr lang="zh-CN" altLang="en-US" dirty="0" smtClean="0"/>
              <a:t>会不会像上节课一样，太阳能小车在阳光比较弱的时候电量不够所以没有驱动，我们的土豆可能已经发电了，但是电量比较微弱，所以小灯没有亮起来，</a:t>
            </a:r>
            <a:r>
              <a:rPr lang="zh-CN" altLang="en-US" dirty="0" smtClean="0">
                <a:sym typeface="+mn-ea"/>
              </a:rPr>
              <a:t>为了</a:t>
            </a:r>
            <a:r>
              <a:rPr lang="zh-CN" altLang="en-US" dirty="0">
                <a:sym typeface="+mn-ea"/>
              </a:rPr>
              <a:t>更准确地确认实验结果？我们用万用表来测一下它的电压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操作过程：用万用表测土豆电压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实验现象：示数不为0</a:t>
            </a:r>
            <a:r>
              <a:rPr lang="zh-CN" altLang="en-US" dirty="0" smtClean="0">
                <a:sym typeface="+mn-ea"/>
              </a:rPr>
              <a:t>，说明有电，那么小灯不亮可能就是因为电量不够。我们需要给它增加电量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微软雅黑" panose="020B0503020204020204" pitchFamily="34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0704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###### 【</a:t>
            </a:r>
            <a:r>
              <a:rPr lang="zh-CN" altLang="en-US" dirty="0"/>
              <a:t>总结</a:t>
            </a:r>
            <a:r>
              <a:rPr lang="en-US" altLang="zh-CN" dirty="0"/>
              <a:t>】</a:t>
            </a:r>
          </a:p>
          <a:p>
            <a:r>
              <a:rPr lang="zh-CN" altLang="en-US" dirty="0" smtClean="0"/>
              <a:t>我们</a:t>
            </a:r>
            <a:r>
              <a:rPr lang="zh-CN" altLang="en-US" dirty="0"/>
              <a:t>可以多加几节土豆电池呀</a:t>
            </a:r>
            <a:r>
              <a:rPr lang="zh-CN" altLang="en-US" dirty="0" smtClean="0"/>
              <a:t>，但是老师今天只带了一个土豆，但是没有关系，老师有一个很聪明的大脑，我可以把土豆切成好几个呀，好</a:t>
            </a:r>
            <a:r>
              <a:rPr lang="zh-CN" altLang="en-US" dirty="0"/>
              <a:t>，我们再串联一个土豆电池，发现小灯亮了起来，土豆发电成功，耶！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# 【</a:t>
            </a:r>
            <a:r>
              <a:rPr lang="zh-CN" altLang="en-US" dirty="0">
                <a:sym typeface="+mn-ea"/>
              </a:rPr>
              <a:t>衔接话术</a:t>
            </a:r>
            <a:r>
              <a:rPr lang="en-US" altLang="zh-CN" dirty="0">
                <a:sym typeface="+mn-ea"/>
              </a:rPr>
              <a:t>】</a:t>
            </a:r>
          </a:p>
          <a:p>
            <a:r>
              <a:rPr lang="zh-CN" altLang="en-US" dirty="0"/>
              <a:t>除了土豆其他水果可以发电</a:t>
            </a:r>
            <a:r>
              <a:rPr lang="zh-CN" altLang="en-US" dirty="0" smtClean="0"/>
              <a:t>么？</a:t>
            </a:r>
            <a:endParaRPr lang="zh-CN" altLang="en-US" dirty="0"/>
          </a:p>
          <a:p>
            <a:r>
              <a:rPr lang="en-US" altLang="zh-CN" dirty="0"/>
              <a:t>## 【</a:t>
            </a:r>
            <a:r>
              <a:rPr lang="zh-CN" altLang="en-US" dirty="0"/>
              <a:t>实验</a:t>
            </a:r>
            <a:r>
              <a:rPr lang="en-US" altLang="zh-CN" dirty="0"/>
              <a:t>/</a:t>
            </a:r>
            <a:r>
              <a:rPr lang="zh-CN" altLang="en-US" dirty="0"/>
              <a:t>游戏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水果发电</a:t>
            </a:r>
            <a:r>
              <a:rPr lang="zh-CN" altLang="en-US" dirty="0" smtClean="0"/>
              <a:t>对比（老师演示一个柠檬即可，其他选做）</a:t>
            </a:r>
            <a:endParaRPr lang="zh-CN" altLang="en-US" dirty="0"/>
          </a:p>
          <a:p>
            <a:r>
              <a:rPr lang="zh-CN" altLang="en-US" dirty="0"/>
              <a:t>实验材料：柠檬、苹果、大蒜、西红柿、西瓜（根据条件准备即可）各1，锌片1，碳棒1，鳄鱼夹2，万用表1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ym typeface="+mn-ea"/>
              </a:rPr>
              <a:t>操作过程：用鳄鱼夹分别夹住碳棒和锌片依次插入柠檬、苹果、大蒜，并测量相应的电压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# 【</a:t>
            </a:r>
            <a:r>
              <a:rPr lang="zh-CN" altLang="en-US" dirty="0">
                <a:sym typeface="+mn-ea"/>
              </a:rPr>
              <a:t>衔接话术</a:t>
            </a:r>
            <a:r>
              <a:rPr lang="en-US" altLang="zh-CN" dirty="0">
                <a:sym typeface="+mn-ea"/>
              </a:rPr>
              <a:t>】</a:t>
            </a:r>
            <a:endParaRPr lang="en-US" altLang="zh-CN" dirty="0"/>
          </a:p>
          <a:p>
            <a:r>
              <a:rPr lang="zh-CN" altLang="en-US" dirty="0">
                <a:sym typeface="+mn-ea"/>
              </a:rPr>
              <a:t>我们用柠檬做一下测试，我们发现小灯亮了，由于时间有限老师提前做好了测试？</a:t>
            </a:r>
          </a:p>
          <a:p>
            <a:r>
              <a:rPr lang="en-US" altLang="zh-CN" dirty="0">
                <a:sym typeface="+mn-ea"/>
              </a:rPr>
              <a:t>###### 【</a:t>
            </a:r>
            <a:r>
              <a:rPr lang="zh-CN" altLang="en-US" dirty="0">
                <a:sym typeface="+mn-ea"/>
              </a:rPr>
              <a:t>总结</a:t>
            </a:r>
            <a:r>
              <a:rPr lang="en-US" altLang="zh-CN" dirty="0">
                <a:sym typeface="+mn-ea"/>
              </a:rPr>
              <a:t>】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我们发现柠檬也可以进行发电，那么苹果、梨、柠檬哪种水果的发电量更厉害呢？</a:t>
            </a:r>
          </a:p>
          <a:p>
            <a:endParaRPr lang="zh-CN" altLang="en-US" dirty="0"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 【</a:t>
            </a:r>
            <a:r>
              <a:rPr lang="zh-CN" altLang="en-US" dirty="0"/>
              <a:t>衔接话术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没错水果的发电能力一般和他的水分和酸性有关，水分越多的水果发电能力越强，越酸的水果发电能力越强，那么无论是水果发电还是土豆发电，它们提供的水分和酸性都是在提供电解质。有了这些电解质我们才能进行水果发电，同学们思考一下，如果我们把不同的金属插进苹果干里，还能发电么？没错是不能发电的，因为苹果干的水分已经被晒干了，就不能提供电解质这一重要条件了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# 【</a:t>
            </a:r>
            <a:r>
              <a:rPr lang="zh-CN" altLang="en-US" dirty="0">
                <a:sym typeface="+mn-ea"/>
              </a:rPr>
              <a:t>衔接话术</a:t>
            </a:r>
            <a:r>
              <a:rPr lang="en-US" altLang="zh-CN" dirty="0">
                <a:sym typeface="+mn-ea"/>
              </a:rPr>
              <a:t>】</a:t>
            </a:r>
          </a:p>
          <a:p>
            <a:r>
              <a:rPr lang="zh-CN" altLang="en-US" dirty="0"/>
              <a:t>说完了土豆发电和水果发电，我们来研究下生活中最熟悉的盐吧，盐能发电么？如果我们直接将我们连有不同金属的小风扇放进干巴巴的盐里，会发电么？没错不会，我们前面分析过，原电池想要发电必须有电解质，而且它们需要有水分或是有酸性。那盐干巴巴的是不会发电的，那有什么办法能让盐发电么？没错我们给它加些水，变成盐水试一试。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>
                <a:sym typeface="+mn-ea"/>
              </a:rPr>
              <a:t># </a:t>
            </a:r>
            <a:r>
              <a:rPr lang="zh-CN" altLang="en-US" dirty="0">
                <a:sym typeface="+mn-ea"/>
              </a:rPr>
              <a:t>衔接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哈喽同学们，许久未见老师想死你们啦，不过在这段时间老师可没闲着，去各处搜罗了好多的宝贝，当然见识这些宝贝之前，我们先来复习一下上节课的知识，通过答题的形式来检验一下是不是把老师讲的知识都就饭吃了啊。第一题。。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ym typeface="+mn-ea"/>
              </a:rPr>
              <a:t># </a:t>
            </a:r>
            <a:r>
              <a:rPr lang="zh-CN" altLang="en-US" dirty="0">
                <a:sym typeface="+mn-ea"/>
              </a:rPr>
              <a:t>衔接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很好你们都很棒，全部回答正确，老师很是欣慰哈。前几天的清明节小火星去别的星球旅游了，并有一个新发现，发现了什么呢，我们一起来看一下。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E59C35-B93E-4D78-891A-C41D47767AE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## 【</a:t>
            </a:r>
            <a:r>
              <a:rPr lang="zh-CN" altLang="en-US" dirty="0">
                <a:sym typeface="+mn-ea"/>
              </a:rPr>
              <a:t>实验</a:t>
            </a:r>
            <a:r>
              <a:rPr lang="en-US" altLang="zh-CN" dirty="0">
                <a:sym typeface="+mn-ea"/>
              </a:rPr>
              <a:t>/</a:t>
            </a:r>
            <a:r>
              <a:rPr lang="zh-CN" altLang="en-US" dirty="0">
                <a:sym typeface="+mn-ea"/>
              </a:rPr>
              <a:t>游戏</a:t>
            </a:r>
            <a:r>
              <a:rPr lang="en-US" altLang="zh-CN" dirty="0">
                <a:sym typeface="+mn-ea"/>
              </a:rPr>
              <a:t>】</a:t>
            </a:r>
            <a:endParaRPr lang="en-US" altLang="zh-CN" dirty="0"/>
          </a:p>
          <a:p>
            <a:r>
              <a:rPr lang="zh-CN" altLang="en-US" dirty="0" smtClean="0">
                <a:sym typeface="+mn-ea"/>
              </a:rPr>
              <a:t>将</a:t>
            </a:r>
            <a:r>
              <a:rPr lang="zh-CN" altLang="en-US" dirty="0">
                <a:sym typeface="+mn-ea"/>
              </a:rPr>
              <a:t>连有铜片和铁</a:t>
            </a:r>
            <a:r>
              <a:rPr lang="zh-CN" altLang="en-US" dirty="0" smtClean="0">
                <a:sym typeface="+mn-ea"/>
              </a:rPr>
              <a:t>片放</a:t>
            </a:r>
            <a:r>
              <a:rPr lang="zh-CN" altLang="en-US" dirty="0">
                <a:sym typeface="+mn-ea"/>
              </a:rPr>
              <a:t>进盐水里</a:t>
            </a:r>
            <a:r>
              <a:rPr lang="zh-CN" altLang="en-US" dirty="0" smtClean="0">
                <a:sym typeface="+mn-ea"/>
              </a:rPr>
              <a:t>，接一个</a:t>
            </a:r>
            <a:r>
              <a:rPr lang="en-US" altLang="zh-CN" dirty="0" smtClean="0">
                <a:sym typeface="+mn-ea"/>
              </a:rPr>
              <a:t>LED</a:t>
            </a:r>
            <a:r>
              <a:rPr lang="zh-CN" altLang="en-US" dirty="0" smtClean="0">
                <a:sym typeface="+mn-ea"/>
              </a:rPr>
              <a:t>小灯，观察现象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#### 【</a:t>
            </a:r>
            <a:r>
              <a:rPr lang="zh-CN" altLang="en-US" dirty="0"/>
              <a:t>讲解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所以我们总结原电池的发生条件，还重要将正极是碳也可以的条件补充上哦！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 【</a:t>
            </a:r>
            <a:r>
              <a:rPr lang="zh-CN" altLang="en-US" dirty="0"/>
              <a:t>衔接话术</a:t>
            </a:r>
            <a:r>
              <a:rPr lang="en-US" altLang="zh-CN" dirty="0" smtClean="0"/>
              <a:t>】</a:t>
            </a:r>
          </a:p>
          <a:p>
            <a:r>
              <a:rPr lang="zh-CN" altLang="en-US" dirty="0" smtClean="0"/>
              <a:t>（此部分内容选讲，因为是本模块最后一节了课，需要留出时间给学生演讲）</a:t>
            </a:r>
            <a:endParaRPr lang="en-US" altLang="zh-CN" dirty="0"/>
          </a:p>
          <a:p>
            <a:r>
              <a:rPr lang="zh-CN" altLang="en-US" dirty="0"/>
              <a:t>电解质当然不仅仅是水果，比如我们的盐水，也可以作为电解质。世界上的第一个电池就是使用的盐水作为电解质。那电池是谁发明的呢？又有什么有趣的故事？一起来看一看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##### </a:t>
            </a:r>
            <a:r>
              <a:rPr lang="zh-CN" altLang="en-US" dirty="0"/>
              <a:t>【故事】</a:t>
            </a:r>
            <a:endParaRPr lang="en-US" altLang="zh-CN" dirty="0"/>
          </a:p>
          <a:p>
            <a:r>
              <a:rPr lang="zh-CN" altLang="en-US" dirty="0"/>
              <a:t>1786年的一天，意大利解剖学教授伽伐尼正在实验室里做解剖实验。只见他用解剖刀熟练地将一只用作实验的青蛙的腿部切开，再用刀尖一剔，剥出腿部的神经。就在这时，他发现蛙腿一阵阵痉挛，快速地一张一弛，抽搐个不停。伽伐尼觉得奇怪，又一连切开几只青蛙的腿部，每只都一伸一缩地抽搐着。伽伐尼停下手中的活，苦苦思索起来，是什么原因，使蛙腿这样抽搐的呢？</a:t>
            </a:r>
          </a:p>
          <a:p>
            <a:r>
              <a:rPr lang="zh-CN" altLang="en-US" dirty="0"/>
              <a:t>伽伐尼接连几天寝食不安，他苦苦思索的问题一直找不到满意的答案。他随手拿起一本书无心地翻阅着，突然有句话使他的眼睛一亮。“上帝如果给宇宙以灵魂，这灵魂是什么呢？是电。”德国哲学家谢林的这句话，真的触动了伽伐尼的灵感。“对！会不会是电呢？”他这样问自己。他想起在一本书上看到过一篇介绍电鳗的文章，一个实验计划在他的心中形成了。</a:t>
            </a:r>
          </a:p>
          <a:p>
            <a:r>
              <a:rPr lang="zh-CN" altLang="en-US" dirty="0"/>
              <a:t>他将青蛙腿上的皮剥去，放在一块铜板和一块铁板之间，发现蛙腿上的肌肉与神经同样发生抽动。这跟那篇介绍电鳗放电的文章所说的情况一样，伽伐尼因此断定，蛙腿也能放电。他用自己的名字来命名这种电，称为伽伐尼电，也称生物电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##### </a:t>
            </a:r>
            <a:r>
              <a:rPr lang="zh-CN" altLang="en-US" dirty="0"/>
              <a:t>【故事】</a:t>
            </a:r>
            <a:endParaRPr lang="en-US" altLang="zh-CN" dirty="0"/>
          </a:p>
          <a:p>
            <a:r>
              <a:rPr lang="zh-CN" altLang="en-US" dirty="0"/>
              <a:t>伽伐尼发现生物电的消息传开后，人们为之震动，但是也有不少人提出种种怀疑。于是在1793年的一天，伽伐尼决定到英国皇家学会去表演他的新发现。实验桌上横着架起一根细细的铁梁，上面挂上一溜铜钩，将解剖后的青蛙一个个挂在铜钩上。</a:t>
            </a:r>
          </a:p>
          <a:p>
            <a:r>
              <a:rPr lang="zh-CN" altLang="en-US" dirty="0"/>
              <a:t>只见那些青蛙的腿一只只抽动起来，像是一群五音不全的乐盲在胡乱地踩着舞点起舞一般，看得在座的教授、学者个个瞠目结舌。实验完了，伽伐尼用凡动物身上都带电的道理把这一现象作了一番解释，人人听了都心服口服。实验完后，个个上前，向伽伐尼献上几句赞词。伽伐尼也满面春风，洋洋得意。</a:t>
            </a:r>
          </a:p>
          <a:p>
            <a:r>
              <a:rPr lang="zh-CN" altLang="en-US" dirty="0"/>
              <a:t>这时在观看的人群中有一个名叫伏打的意大利人，他目不转睛地看完实验后，一个人从边门退出了会场，匆匆往家里走去。他想：谁知那些青蛙是真死假死，有电无电？让我回家亲自试它一试。</a:t>
            </a:r>
          </a:p>
          <a:p>
            <a:r>
              <a:rPr lang="zh-CN" altLang="en-US" dirty="0"/>
              <a:t>这个叫伏打的年轻人，从小聪慧好学，尤其喜好钻研电学，从24岁起就开始发表电学论文，32岁时又发现了电盘，更是名声大噪，被聘为教授。看了今天的实验后，他心中自有许多疑问。自这天起，他足不出户，闭门研究。几个月后，他向皇家学会送了一份报告，声称“蛙腿抽动”之谜已经被他揭开，而答案根本不是什么“生物电”。为了证明他的观点，他也要求公开在皇家学会做实验表演。</a:t>
            </a:r>
          </a:p>
          <a:p>
            <a:r>
              <a:rPr lang="zh-CN" altLang="en-US" dirty="0"/>
              <a:t>皇家学会同意了伏打的要求。这一天，自然又是人头攒动，前来观看的人把皇家学会的大厅挤得水泄不通。伏打照着上次伽伐尼的程序把青蛙一一解剖，然后又用钩子将它们挂在架在实验桌的一道横梁上。这回，所有的人都清清楚楚地看到那些青蛙个个都纹丝不动，就像是泥捏的一般。</a:t>
            </a:r>
          </a:p>
          <a:p>
            <a:r>
              <a:rPr lang="zh-CN" altLang="en-US" dirty="0"/>
              <a:t>伏打见大家不解其意，便放声解释说：“上次诸位在这里观看伽伐尼教授的实验表演，伽伐尼教授解释蛙腿抽动是由于生物电的缘故。其实，那是一种错觉。伽伐尼教授当时用铜钩钩起青蛙，挂在铁的梁上。不同的金属会产生微弱的电流。蛙腿是受这种电流的刺激后才抽动的，并不是它自身放出什么生物电。”</a:t>
            </a:r>
          </a:p>
          <a:p>
            <a:r>
              <a:rPr lang="zh-CN" altLang="en-US" dirty="0"/>
              <a:t>人们听了发出一阵喧哗。伏打提高了嗓门继续说道：“今天，我用的是铁梁、铁钩，因为同一种金属不产生电，所以蛙腿就不动了。在伽伐尼先生的那次实验中，蛙腿实际上起到了两种金属之间产生电流的敏感验电器的作用。”这一番解释，同样使人人听了心服口服。实验完后，也同上次一样，个个上前，向伏打献上几句赞词，伏打满面春风，自然也是得意非凡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##### </a:t>
            </a:r>
            <a:r>
              <a:rPr lang="zh-CN" altLang="en-US" dirty="0">
                <a:sym typeface="+mn-ea"/>
              </a:rPr>
              <a:t>【故事】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不过，伏打并没有因为这次表演的成功而陶醉，他在这几个月闭门实验的过程中，渐渐地产生了一个想法，他决心要把自己的这个想法变成现实。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于是伏打回到他执教的意大利帕维亚大学，闭门不出，含辛茹苦地在实验室里一干就是七年，终于发现经过酸浸的金属会产生更强的电效应。接着他根据这个发现，做了许多锌板和铜板，将一块锌板和一块铜板放在一起，再用一块浸透酸的呢绒压上，以后不断照此一层层重复，叠到30层左右，形成一个柱状，便产生了很强的电流。这就是世界上的第一个电池。当时称伏打电堆或伏打柱。后来，人们为了纪念伏打，便把电压的单位用他的名字来命名，简称为“伏”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#### 【</a:t>
            </a:r>
            <a:r>
              <a:rPr lang="zh-CN" altLang="en-US" dirty="0"/>
              <a:t>讲解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伏打发明电池之后，很多科学家在它的基础上不断创新，到电池的种类日益丰富：我们现在用的干电池，用完就没有电了，被称为一次电池；而像我们的手机电池、或者电动车的电池可以反复充电，被称为二次电池/可充电电池；还有一种电池，叫燃料电池，它可以不断地往电池里面加燃料，它的效率很高，但是因为成本太高，所以现实生活中很少见到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###### 【</a:t>
            </a:r>
            <a:r>
              <a:rPr lang="zh-CN" altLang="en-US" dirty="0"/>
              <a:t>提问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我们前面提过风能、太阳能都是绿色能源，那我们平常使用最多的干电池是绿色能源吗？（学生自由回答）</a:t>
            </a:r>
          </a:p>
          <a:p>
            <a:r>
              <a:rPr lang="en-US" altLang="zh-CN" dirty="0"/>
              <a:t>#### 【</a:t>
            </a:r>
            <a:r>
              <a:rPr lang="zh-CN" altLang="en-US" dirty="0"/>
              <a:t>讲解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我国生产的电池有96%为锌锰电池和碱锰电池，其主要成份为锰、汞、锌等重金属。废电池无论在大气中还是深埋在地下，其重金属成份都会随渗液溢出，造成地下水和土壤的污染，日积月累还会严重危害人类健康。我们来看一个数据——一颗钮扣电池弃入大自然后，可以污染60万升水，相当于一个人一生的用水量。所以废旧电池不要随意丢弃，而是要做回收处理，以免对环境造成不可挽回的伤害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 【</a:t>
            </a:r>
            <a:r>
              <a:rPr lang="zh-CN" altLang="en-US" dirty="0"/>
              <a:t>衔接话术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我们现有的电池还有很大的改进空间，而且科技一直在进步，那未来的电池会是什么样的呢？</a:t>
            </a:r>
          </a:p>
          <a:p>
            <a:r>
              <a:rPr lang="en-US" altLang="zh-CN" dirty="0"/>
              <a:t>#### 【</a:t>
            </a:r>
            <a:r>
              <a:rPr lang="zh-CN" altLang="en-US" dirty="0"/>
              <a:t>讲解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根据PPT选择性讲解柔性电池、糖动力电池、锂空气电池、石墨烯电池。</a:t>
            </a:r>
          </a:p>
          <a:p>
            <a:r>
              <a:rPr lang="zh-CN" altLang="en-US" dirty="0"/>
              <a:t>柔性电池：可以随意折叠弯曲，而且充电非常方便，把它展开放在阳光下即可充电。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 【</a:t>
            </a:r>
            <a:r>
              <a:rPr lang="zh-CN" altLang="en-US" dirty="0"/>
              <a:t>衔接话术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我们现有的电池还有很大的改进空间，而且科技一直在进步，那未来的电池会是什么样的呢？</a:t>
            </a:r>
          </a:p>
          <a:p>
            <a:r>
              <a:rPr lang="en-US" altLang="zh-CN" dirty="0"/>
              <a:t>#### 【</a:t>
            </a:r>
            <a:r>
              <a:rPr lang="zh-CN" altLang="en-US" dirty="0"/>
              <a:t>讲解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根据PPT选择性讲解柔性电池、糖动力电池、锂空气电池、石墨烯电池。</a:t>
            </a:r>
          </a:p>
          <a:p>
            <a:r>
              <a:rPr lang="zh-CN" altLang="en-US" dirty="0"/>
              <a:t>氚电池：超长寿命、超抗压抗震能力、超强抗低温高温能力。它的寿命长达20年，所能够承受的温度为零下 50 摄氏度——150 摄氏度，在极度气温环境下正常工作毫无压力。</a:t>
            </a:r>
          </a:p>
          <a:p>
            <a:r>
              <a:rPr lang="zh-CN" altLang="en-US" dirty="0"/>
              <a:t>糖电池：日本科学家发现了一种用糖来为电池提供动力的新方法。科学家们将糖放至一个无氧炉中加热至 1500 摄氏度，让它形成低碳电力，糖能够提供极为丰富的碳电力，而且成本非常低廉。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>
                <a:sym typeface="+mn-ea"/>
              </a:rPr>
              <a:t>###### </a:t>
            </a:r>
            <a:r>
              <a:rPr lang="zh-CN" altLang="en-US" dirty="0">
                <a:sym typeface="+mn-ea"/>
              </a:rPr>
              <a:t>【火星来信】</a:t>
            </a:r>
            <a:endParaRPr lang="en-US" altLang="zh-CN" dirty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ym typeface="+mn-ea"/>
              </a:rPr>
              <a:t>自从几年前有个地球人把土豆带到了火星上，在我们这里种出来的土豆的又大又好吃，我们火星就开始大力推广土豆种植，现在火星上到处都是土豆，吃都吃不完了，很多土豆都要烂在地里了。有没有什么办法把这些土豆利用起来呢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E59C35-B93E-4D78-891A-C41D47767AE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 【</a:t>
            </a:r>
            <a:r>
              <a:rPr lang="zh-CN" altLang="en-US" dirty="0"/>
              <a:t>衔接话术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我们现有的电池还有很大的改进空间，而且科技一直在进步，那未来的电池会是什么样的呢？</a:t>
            </a:r>
          </a:p>
          <a:p>
            <a:r>
              <a:rPr lang="en-US" altLang="zh-CN" dirty="0"/>
              <a:t>#### 【</a:t>
            </a:r>
            <a:r>
              <a:rPr lang="zh-CN" altLang="en-US" dirty="0"/>
              <a:t>讲解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根据PPT选择性讲解柔性电池、糖动力电池、锂空气电池、石墨烯电池。</a:t>
            </a:r>
          </a:p>
          <a:p>
            <a:r>
              <a:rPr lang="zh-CN" altLang="en-US" dirty="0"/>
              <a:t>锂空气电池：最大优点是能量密度高，目前的锂离子电池能量密度只有200Wh/kg左右，而现有的锂空气电池已经达到500Wh/kg，理论上的极限是12kWh/kg，还有极大的提升空间。IBM公司很看好这项技术，发起了“电池500”的项目，将续航里程提升到800公里。 </a:t>
            </a:r>
          </a:p>
          <a:p>
            <a:r>
              <a:rPr lang="zh-CN" altLang="en-US" dirty="0"/>
              <a:t>石墨烯电池：可把数小时的充电时间压缩至短短不到一分钟；可以在零下40摄氏度到120摄氏度的环境中工作，可谓既耐高温，又抗严寒。而在零下30摄氏度的环境中，这种新型电池能实现1000次充放电性能不减，而在100摄氏度的环境中，它能实现4.5万次稳定循环。使用寿命长：它在25万次充放电循环后依旧可以保持91%的容量。也就说，该电池在每天平均充电十次的情况下，也能使用到70年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279980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学生分别上台进行演讲，每人</a:t>
            </a:r>
            <a:r>
              <a:rPr lang="en-US" altLang="zh-CN" dirty="0"/>
              <a:t>3-5</a:t>
            </a:r>
            <a:r>
              <a:rPr lang="zh-CN" altLang="en-US" dirty="0"/>
              <a:t>分钟，内容为本模块学到的科学知识、原理、实验、课堂体验等。一节或者多节</a:t>
            </a:r>
          </a:p>
        </p:txBody>
      </p:sp>
    </p:spTree>
    <p:extLst>
      <p:ext uri="{BB962C8B-B14F-4D97-AF65-F5344CB8AC3E}">
        <p14:creationId xmlns:p14="http://schemas.microsoft.com/office/powerpoint/2010/main" val="2421951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###### 【</a:t>
            </a:r>
            <a:r>
              <a:rPr lang="zh-CN" altLang="en-US" dirty="0"/>
              <a:t>提问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我们这个模块学习的都是各种能量，同学们说一下都有哪些能量？（学生自由回答）</a:t>
            </a:r>
          </a:p>
          <a:p>
            <a:r>
              <a:rPr lang="en-US" altLang="zh-CN" dirty="0"/>
              <a:t># 【</a:t>
            </a:r>
            <a:r>
              <a:rPr lang="zh-CN" altLang="en-US" dirty="0"/>
              <a:t>衔接话术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（老师稍作总结）重力势能、电能、太阳能、风能，能量的形式不仅多种多样，而且它们之间还可以相互转化，比如太阳能、风能都可以转化为电能。那土豆里面有没有能量，是不是也可以转化为电能呢？我们一起来试一下。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## 【</a:t>
            </a:r>
            <a:r>
              <a:rPr lang="zh-CN" altLang="en-US" dirty="0"/>
              <a:t>实验</a:t>
            </a:r>
            <a:r>
              <a:rPr lang="en-US" altLang="zh-CN" dirty="0"/>
              <a:t>/</a:t>
            </a:r>
            <a:r>
              <a:rPr lang="zh-CN" altLang="en-US" dirty="0"/>
              <a:t>游戏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土豆发电（一）</a:t>
            </a:r>
          </a:p>
          <a:p>
            <a:r>
              <a:rPr lang="zh-CN" altLang="en-US" dirty="0"/>
              <a:t>材料准备：鳄鱼夹2个，红色LED灯1个，土豆1个，万用表1个</a:t>
            </a:r>
          </a:p>
          <a:p>
            <a:r>
              <a:rPr lang="en-US" altLang="zh-CN" dirty="0"/>
              <a:t>#### 【</a:t>
            </a:r>
            <a:r>
              <a:rPr lang="zh-CN" altLang="en-US" dirty="0"/>
              <a:t>讲解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老师准备了一个土豆，一个LED小灯，我们来看看土豆能不能点亮小灯。同学们觉得能点亮吗？（举手表决）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## 【</a:t>
            </a:r>
            <a:r>
              <a:rPr lang="zh-CN" altLang="en-US" dirty="0"/>
              <a:t>实验</a:t>
            </a:r>
            <a:r>
              <a:rPr lang="en-US" altLang="zh-CN" dirty="0"/>
              <a:t>/</a:t>
            </a:r>
            <a:r>
              <a:rPr lang="zh-CN" altLang="en-US" dirty="0"/>
              <a:t>游戏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操作过程：把鳄鱼夹夹住小灯的两只脚，然后另一头都插在土豆上。</a:t>
            </a:r>
          </a:p>
          <a:p>
            <a:r>
              <a:rPr lang="zh-CN" altLang="en-US" dirty="0"/>
              <a:t>实验现象：小灯没有亮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# 【</a:t>
            </a:r>
            <a:r>
              <a:rPr lang="zh-CN" altLang="en-US" dirty="0"/>
              <a:t>衔接话术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那是不是就是说土豆不能发电了呢？不要着急回答，我们先想一想哪些东西可以产生电，太阳能板——土豆里有太阳能板吗？没有；风——土豆里好像也没有风，对不对；还有什么呢？大家想一想，我们平常玩的玩具都靠什么来供电呢？</a:t>
            </a:r>
          </a:p>
          <a:p>
            <a:r>
              <a:rPr lang="zh-CN" altLang="en-US" dirty="0"/>
              <a:t>嗯，非常棒，电池！土豆变不成太阳能板，变不成风，那它能变成电池吗？那我们得先来对比一下电池发电和土豆发电。你们发现了什么，很多小朋友说我们的电池有正负极，而我们的土豆没有正负极，啊，那我懂了，是不是给我们的土豆加上正负极就可以发电了呢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# 【</a:t>
            </a:r>
            <a:r>
              <a:rPr lang="zh-CN" altLang="en-US" dirty="0">
                <a:sym typeface="+mn-ea"/>
              </a:rPr>
              <a:t>衔接话术</a:t>
            </a:r>
            <a:r>
              <a:rPr lang="en-US" altLang="zh-CN" dirty="0">
                <a:sym typeface="+mn-ea"/>
              </a:rPr>
              <a:t>】</a:t>
            </a:r>
          </a:p>
          <a:p>
            <a:r>
              <a:rPr lang="zh-CN" altLang="en-US" dirty="0">
                <a:sym typeface="+mn-ea"/>
              </a:rPr>
              <a:t>老师这里拿来了一些铜片和铁片，我们看看这样土豆是不是就可以发电了。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E59C35-B93E-4D78-891A-C41D47767AE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首页-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-76200"/>
            <a:ext cx="1225550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 219"/>
          <p:cNvSpPr/>
          <p:nvPr userDrawn="1"/>
        </p:nvSpPr>
        <p:spPr>
          <a:xfrm>
            <a:off x="1673225" y="3965575"/>
            <a:ext cx="4968875" cy="8318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38200" y="3206115"/>
            <a:ext cx="4213225" cy="831850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noProof="1"/>
              <a:t>光学模块之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493520" y="4074795"/>
            <a:ext cx="4969510" cy="1655445"/>
          </a:xfrm>
        </p:spPr>
        <p:txBody>
          <a:bodyPr/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光控灯的原理与制作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209BF5-5B0A-4C05-9822-E14951B52D3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6925E-AD09-4269-B6FE-8E1D04405DF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noProof="1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0BD55A-FEEF-452A-B16F-5ED497B27DB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39AF1-D6EF-4B98-A73D-64E2EE84C4A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5FF2D-D926-4A30-AB8B-F80800A13D9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 219"/>
          <p:cNvSpPr/>
          <p:nvPr userDrawn="1"/>
        </p:nvSpPr>
        <p:spPr>
          <a:xfrm>
            <a:off x="1093788" y="698500"/>
            <a:ext cx="2441575" cy="368300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pic>
        <p:nvPicPr>
          <p:cNvPr id="4" name="图片 5" descr="教材版式-2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275" y="-196850"/>
            <a:ext cx="3776663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标题 13"/>
          <p:cNvSpPr>
            <a:spLocks noGrp="1"/>
          </p:cNvSpPr>
          <p:nvPr>
            <p:ph type="title" hasCustomPrompt="1"/>
          </p:nvPr>
        </p:nvSpPr>
        <p:spPr>
          <a:xfrm>
            <a:off x="1093470" y="681355"/>
            <a:ext cx="10617835" cy="478790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钻木取火的由来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D7C5C3-03AA-4E0A-88F4-548E5F8303B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 219"/>
          <p:cNvSpPr/>
          <p:nvPr userDrawn="1"/>
        </p:nvSpPr>
        <p:spPr>
          <a:xfrm>
            <a:off x="1093788" y="698500"/>
            <a:ext cx="2441575" cy="368300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pic>
        <p:nvPicPr>
          <p:cNvPr id="5" name="图片 5" descr="教材版式-2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275" y="-196850"/>
            <a:ext cx="3776663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2" descr="火星人合照板-0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8338" y="3276600"/>
            <a:ext cx="3395663" cy="354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 228"/>
          <p:cNvSpPr/>
          <p:nvPr userDrawn="1"/>
        </p:nvSpPr>
        <p:spPr>
          <a:xfrm>
            <a:off x="2051050" y="4525963"/>
            <a:ext cx="4675188" cy="1049337"/>
          </a:xfrm>
          <a:prstGeom prst="wedgeRoundRectCallout">
            <a:avLst>
              <a:gd name="adj1" fmla="val -41157"/>
              <a:gd name="adj2" fmla="val 79007"/>
              <a:gd name="adj3" fmla="val 16667"/>
            </a:avLst>
          </a:prstGeom>
          <a:solidFill>
            <a:schemeClr val="bg1"/>
          </a:solidFill>
          <a:ln w="12700" cmpd="sng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 hasCustomPrompt="1"/>
          </p:nvPr>
        </p:nvSpPr>
        <p:spPr>
          <a:xfrm>
            <a:off x="1093470" y="681355"/>
            <a:ext cx="2832735" cy="478790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钻木取火的由来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 hasCustomPrompt="1"/>
          </p:nvPr>
        </p:nvSpPr>
        <p:spPr>
          <a:xfrm>
            <a:off x="2271395" y="4638675"/>
            <a:ext cx="4327525" cy="823595"/>
          </a:xfr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accent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哇！原来是这样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C7A472-AB07-49D8-9BE4-78E24F9E373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 219"/>
          <p:cNvSpPr/>
          <p:nvPr userDrawn="1"/>
        </p:nvSpPr>
        <p:spPr>
          <a:xfrm>
            <a:off x="1093788" y="698500"/>
            <a:ext cx="2441575" cy="368300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pic>
        <p:nvPicPr>
          <p:cNvPr id="6" name="图片 8" descr="教材版式-2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0" y="-209550"/>
            <a:ext cx="364490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7" descr="教材版式-2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313" y="1287463"/>
            <a:ext cx="3627437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13"/>
          <p:cNvSpPr>
            <a:spLocks noGrp="1" noChangeArrowheads="1"/>
          </p:cNvSpPr>
          <p:nvPr userDrawn="1"/>
        </p:nvSpPr>
        <p:spPr bwMode="auto">
          <a:xfrm>
            <a:off x="1093788" y="681038"/>
            <a:ext cx="106172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</a:rPr>
              <a:t>钻木取火的由来</a:t>
            </a:r>
          </a:p>
        </p:txBody>
      </p:sp>
      <p:sp>
        <p:nvSpPr>
          <p:cNvPr id="9" name="标题 13"/>
          <p:cNvSpPr>
            <a:spLocks noGrp="1" noChangeArrowheads="1"/>
          </p:cNvSpPr>
          <p:nvPr userDrawn="1"/>
        </p:nvSpPr>
        <p:spPr bwMode="auto">
          <a:xfrm>
            <a:off x="1220788" y="808038"/>
            <a:ext cx="106172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</a:rPr>
              <a:t>钻木取火的由来</a:t>
            </a:r>
          </a:p>
        </p:txBody>
      </p:sp>
      <p:sp>
        <p:nvSpPr>
          <p:cNvPr id="10" name="标题 13"/>
          <p:cNvSpPr>
            <a:spLocks noGrp="1" noChangeArrowheads="1"/>
          </p:cNvSpPr>
          <p:nvPr userDrawn="1"/>
        </p:nvSpPr>
        <p:spPr bwMode="auto">
          <a:xfrm>
            <a:off x="1093788" y="681038"/>
            <a:ext cx="28321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</a:rPr>
              <a:t>钻木取火的由来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40105" y="2078990"/>
            <a:ext cx="5917565" cy="92202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想一想，灯泡是怎么亮起来的？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105" y="3161030"/>
            <a:ext cx="6041390" cy="2387600"/>
          </a:xfrm>
        </p:spPr>
        <p:txBody>
          <a:bodyPr/>
          <a:lstStyle>
            <a:lvl1pPr marL="0" indent="0">
              <a:buNone/>
              <a:defRPr sz="2000">
                <a:solidFill>
                  <a:srgbClr val="0070C0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答案一：高温加热</a:t>
            </a:r>
          </a:p>
          <a:p>
            <a:pPr lvl="0"/>
            <a:r>
              <a:rPr lang="zh-CN" altLang="en-US" noProof="1"/>
              <a:t>答案二：</a:t>
            </a:r>
          </a:p>
          <a:p>
            <a:pPr lvl="0"/>
            <a:r>
              <a:rPr lang="zh-CN" altLang="en-US" noProof="1"/>
              <a:t>答案三：</a:t>
            </a:r>
          </a:p>
          <a:p>
            <a:pPr lvl="0"/>
            <a:r>
              <a:rPr lang="zh-CN" altLang="en-US" noProof="1"/>
              <a:t>…………</a:t>
            </a:r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0C6794-130A-483C-B78B-71165B49743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5" descr="教材版式-1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188" y="2289175"/>
            <a:ext cx="254000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标题 13"/>
          <p:cNvSpPr>
            <a:spLocks noGrp="1"/>
          </p:cNvSpPr>
          <p:nvPr>
            <p:ph type="title" hasCustomPrompt="1"/>
          </p:nvPr>
        </p:nvSpPr>
        <p:spPr>
          <a:xfrm>
            <a:off x="659765" y="753745"/>
            <a:ext cx="10617835" cy="478790"/>
          </a:xfrm>
        </p:spPr>
        <p:txBody>
          <a:bodyPr/>
          <a:lstStyle>
            <a:lvl1pPr algn="l">
              <a:defRPr sz="24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zh-CN" altLang="en-US" noProof="1"/>
              <a:t>托马斯 爱迪生 （美国）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AA6DD-3CD7-4D51-96AD-7CE157AD8E1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938" y="2309813"/>
            <a:ext cx="962025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200" y="3646488"/>
            <a:ext cx="1819275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275" y="3711575"/>
            <a:ext cx="1531938" cy="270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366713"/>
            <a:ext cx="1260475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9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488" y="1065213"/>
            <a:ext cx="941387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0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9325"/>
            <a:ext cx="2176462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705A0-6941-45A0-9080-937A0F0E040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" descr="火星人合照板-0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775" y="431800"/>
            <a:ext cx="6122988" cy="680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 userDrawn="1"/>
        </p:nvSpPr>
        <p:spPr>
          <a:xfrm>
            <a:off x="5307013" y="1838325"/>
            <a:ext cx="5253037" cy="289877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lumMod val="50000"/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/>
            <a:r>
              <a:rPr lang="en-US" altLang="zh-CN" sz="6000" b="1" noProof="1">
                <a:solidFill>
                  <a:schemeClr val="accent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work on!</a:t>
            </a:r>
          </a:p>
          <a:p>
            <a:pPr fontAlgn="auto"/>
            <a:r>
              <a:rPr lang="zh-CN" altLang="en-US" sz="6000" b="1" noProof="1">
                <a:solidFill>
                  <a:schemeClr val="accent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开始动手制作你的发明吧！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F1C35-B6DE-42EB-8A80-3311F4985B4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目录-0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-4763"/>
            <a:ext cx="12218988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1150" y="1715770"/>
            <a:ext cx="10515600" cy="1108710"/>
          </a:xfrm>
        </p:spPr>
        <p:txBody>
          <a:bodyPr/>
          <a:lstStyle>
            <a:lvl1pPr>
              <a:defRPr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>
              <a:defRPr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>
              <a:defRPr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>
              <a:defRPr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>
              <a:defRPr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D4BED-6AE0-48FA-80CC-E9352352D52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 descr="未标题-3-0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19050"/>
            <a:ext cx="12207876" cy="690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3BDBFD-D4C2-40D2-81F1-5A540DB7536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219"/>
          <p:cNvSpPr/>
          <p:nvPr userDrawn="1"/>
        </p:nvSpPr>
        <p:spPr>
          <a:xfrm>
            <a:off x="1460500" y="4960938"/>
            <a:ext cx="1198563" cy="3206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pic>
        <p:nvPicPr>
          <p:cNvPr id="3" name="图片 8" descr="教材版式-1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225675"/>
            <a:ext cx="17780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 228"/>
          <p:cNvSpPr/>
          <p:nvPr userDrawn="1"/>
        </p:nvSpPr>
        <p:spPr>
          <a:xfrm>
            <a:off x="2765425" y="1150938"/>
            <a:ext cx="5845175" cy="1311275"/>
          </a:xfrm>
          <a:prstGeom prst="wedgeRoundRectCallout">
            <a:avLst>
              <a:gd name="adj1" fmla="val -41157"/>
              <a:gd name="adj2" fmla="val 79007"/>
              <a:gd name="adj3" fmla="val 16667"/>
            </a:avLst>
          </a:prstGeom>
          <a:solidFill>
            <a:schemeClr val="bg1"/>
          </a:solidFill>
          <a:ln w="12700" cmpd="sng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" name="文本框 9"/>
          <p:cNvSpPr txBox="1">
            <a:spLocks noChangeArrowheads="1"/>
          </p:cNvSpPr>
          <p:nvPr userDrawn="1"/>
        </p:nvSpPr>
        <p:spPr bwMode="auto">
          <a:xfrm>
            <a:off x="1527175" y="4922838"/>
            <a:ext cx="1169988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r>
              <a:rPr lang="zh-CN" altLang="en-US" b="1">
                <a:solidFill>
                  <a:schemeClr val="bg1"/>
                </a:solidFill>
                <a:latin typeface="Microsoft YaHei" panose="020B0503020204020204" pitchFamily="34" charset="-122"/>
              </a:rPr>
              <a:t>地球小子</a:t>
            </a:r>
          </a:p>
        </p:txBody>
      </p:sp>
      <p:sp>
        <p:nvSpPr>
          <p:cNvPr id="6" name=" 13"/>
          <p:cNvSpPr/>
          <p:nvPr userDrawn="1"/>
        </p:nvSpPr>
        <p:spPr>
          <a:xfrm>
            <a:off x="4035425" y="3244850"/>
            <a:ext cx="4865688" cy="1162050"/>
          </a:xfrm>
          <a:prstGeom prst="wedgeRoundRectCallout">
            <a:avLst>
              <a:gd name="adj1" fmla="val 42581"/>
              <a:gd name="adj2" fmla="val 70623"/>
              <a:gd name="adj3" fmla="val 16667"/>
            </a:avLst>
          </a:prstGeom>
          <a:solidFill>
            <a:srgbClr val="FFC000"/>
          </a:solidFill>
          <a:ln w="28575" cmpd="sng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pic>
        <p:nvPicPr>
          <p:cNvPr id="7" name="Picture 2" descr="C:\Users\Administrator\Desktop\新建文件夹\688225062852526112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113" y="3086100"/>
            <a:ext cx="2687637" cy="232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442913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0AE47D-77EF-44F0-8220-733BA37CFC8B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4" descr="教材版式-20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60325"/>
            <a:ext cx="30861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 219"/>
          <p:cNvSpPr/>
          <p:nvPr userDrawn="1"/>
        </p:nvSpPr>
        <p:spPr>
          <a:xfrm>
            <a:off x="1093788" y="698500"/>
            <a:ext cx="2441575" cy="3683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 hasCustomPrompt="1"/>
          </p:nvPr>
        </p:nvSpPr>
        <p:spPr>
          <a:xfrm>
            <a:off x="1093470" y="681355"/>
            <a:ext cx="10617835" cy="478790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钻木取火的由来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750D3-0C31-46E5-A62E-0F4C799ABF3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D4C28-719A-4A28-AD7D-E840A26CD7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B7DCAC-44E5-4938-A82A-B068B79EFCF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0F80A8-CC4C-492A-AF5F-6C874CC0DF8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40E93-049A-4EDB-B18F-A527664F14A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A0810-2489-421A-81E6-A75C188AC6A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82F288E0-7875-42C4-84C8-98DBBD3BF4D2}" type="datetimeFigureOut">
              <a:rPr lang="zh-CN" altLang="en-US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73591160-29DB-4B70-B72F-8AB5562A32C0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0070C0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Microsoft YaHei" panose="020B0503020204020204" pitchFamily="34" charset="-122"/>
          <a:ea typeface="Microsoft YaHei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Microsoft YaHei" panose="020B0503020204020204" pitchFamily="34" charset="-122"/>
          <a:ea typeface="Microsoft YaHei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Microsoft YaHei" panose="020B0503020204020204" pitchFamily="34" charset="-122"/>
          <a:ea typeface="Microsoft YaHei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Microsoft YaHei" panose="020B0503020204020204" pitchFamily="34" charset="-122"/>
          <a:ea typeface="Microsoft YaHei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Microsoft YaHei" panose="020B0503020204020204" pitchFamily="34" charset="-122"/>
          <a:ea typeface="Microsoft YaHei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Microsoft YaHei" panose="020B0503020204020204" pitchFamily="34" charset="-122"/>
          <a:ea typeface="Microsoft YaHei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Microsoft YaHei" panose="020B0503020204020204" pitchFamily="34" charset="-122"/>
          <a:ea typeface="Microsoft YaHei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Microsoft YaHei" panose="020B0503020204020204" pitchFamily="34" charset="-122"/>
          <a:ea typeface="Microsoft YaHei" panose="020B0503020204020204" pitchFamily="34" charset="-122"/>
        </a:defRPr>
      </a:lvl9pPr>
    </p:titleStyle>
    <p:bodyStyle>
      <a:lvl1pPr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bg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29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41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5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GIF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7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0740" y="3864610"/>
            <a:ext cx="51092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Microsoft YaHei" panose="020B0503020204020204" pitchFamily="34" charset="-122"/>
                <a:sym typeface="+mn-ea"/>
              </a:rPr>
              <a:t>盐水</a:t>
            </a:r>
            <a:r>
              <a:rPr lang="zh-CN" altLang="en-US" sz="7200" b="1" dirty="0">
                <a:solidFill>
                  <a:schemeClr val="bg1"/>
                </a:solidFill>
                <a:latin typeface="Microsoft YaHei" panose="020B0503020204020204" pitchFamily="34" charset="-122"/>
                <a:sym typeface="+mn-ea"/>
              </a:rPr>
              <a:t>电池</a:t>
            </a:r>
            <a:endParaRPr lang="en-US" altLang="zh-CN" sz="72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1038860" y="1153160"/>
            <a:ext cx="10114915" cy="4756785"/>
          </a:xfrm>
          <a:prstGeom prst="roundRect">
            <a:avLst/>
          </a:prstGeom>
          <a:solidFill>
            <a:srgbClr val="F398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20"/>
          <p:cNvSpPr txBox="1"/>
          <p:nvPr/>
        </p:nvSpPr>
        <p:spPr>
          <a:xfrm>
            <a:off x="1038860" y="314368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dirty="0">
                <a:solidFill>
                  <a:srgbClr val="F39800"/>
                </a:solidFill>
                <a:sym typeface="+mn-ea"/>
              </a:rPr>
              <a:t>土豆发电第二次尝试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839085" y="1087120"/>
            <a:ext cx="3271520" cy="1413510"/>
            <a:chOff x="3283" y="1745"/>
            <a:chExt cx="5152" cy="2226"/>
          </a:xfrm>
        </p:grpSpPr>
        <p:pic>
          <p:nvPicPr>
            <p:cNvPr id="3" name="图片 2" descr="led-of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3" y="1745"/>
              <a:ext cx="2200" cy="2211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5483" y="2229"/>
              <a:ext cx="2953" cy="1743"/>
              <a:chOff x="4298" y="3360"/>
              <a:chExt cx="3385" cy="1988"/>
            </a:xfrm>
          </p:grpSpPr>
          <p:sp>
            <p:nvSpPr>
              <p:cNvPr id="8" name="乘号 7"/>
              <p:cNvSpPr/>
              <p:nvPr/>
            </p:nvSpPr>
            <p:spPr>
              <a:xfrm>
                <a:off x="4298" y="3592"/>
                <a:ext cx="1522" cy="1522"/>
              </a:xfrm>
              <a:prstGeom prst="mathMultiply">
                <a:avLst>
                  <a:gd name="adj1" fmla="val 16557"/>
                </a:avLst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5948" y="3360"/>
                <a:ext cx="1735" cy="1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>
                    <a:latin typeface="Arial Black" panose="020B0A04020102020204" charset="0"/>
                    <a:cs typeface="Arial Black" panose="020B0A04020102020204" charset="0"/>
                  </a:rPr>
                  <a:t>1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2434590" y="2596515"/>
            <a:ext cx="3658235" cy="1670685"/>
            <a:chOff x="8400" y="5396"/>
            <a:chExt cx="6602" cy="3000"/>
          </a:xfrm>
        </p:grpSpPr>
        <p:pic>
          <p:nvPicPr>
            <p:cNvPr id="6" name="图片 5" descr="土豆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00" y="5396"/>
              <a:ext cx="3000" cy="3000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11617" y="6023"/>
              <a:ext cx="3385" cy="1987"/>
              <a:chOff x="8827" y="6053"/>
              <a:chExt cx="3385" cy="1987"/>
            </a:xfrm>
          </p:grpSpPr>
          <p:sp>
            <p:nvSpPr>
              <p:cNvPr id="11" name="乘号 10"/>
              <p:cNvSpPr/>
              <p:nvPr/>
            </p:nvSpPr>
            <p:spPr>
              <a:xfrm>
                <a:off x="8827" y="6344"/>
                <a:ext cx="1522" cy="1522"/>
              </a:xfrm>
              <a:prstGeom prst="mathMultiply">
                <a:avLst>
                  <a:gd name="adj1" fmla="val 16557"/>
                </a:avLst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477" y="6053"/>
                <a:ext cx="1735" cy="19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>
                    <a:latin typeface="Arial Black" panose="020B0A04020102020204" charset="0"/>
                    <a:cs typeface="Arial Black" panose="020B0A04020102020204" charset="0"/>
                  </a:rPr>
                  <a:t>1</a:t>
                </a: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162175" y="4300220"/>
            <a:ext cx="3972560" cy="1506220"/>
            <a:chOff x="9307" y="7076"/>
            <a:chExt cx="7168" cy="2705"/>
          </a:xfrm>
        </p:grpSpPr>
        <p:grpSp>
          <p:nvGrpSpPr>
            <p:cNvPr id="15" name="组合 14"/>
            <p:cNvGrpSpPr/>
            <p:nvPr/>
          </p:nvGrpSpPr>
          <p:grpSpPr>
            <a:xfrm>
              <a:off x="13090" y="7449"/>
              <a:ext cx="3385" cy="1988"/>
              <a:chOff x="15057" y="5065"/>
              <a:chExt cx="3385" cy="1988"/>
            </a:xfrm>
          </p:grpSpPr>
          <p:sp>
            <p:nvSpPr>
              <p:cNvPr id="13" name="乘号 12"/>
              <p:cNvSpPr/>
              <p:nvPr/>
            </p:nvSpPr>
            <p:spPr>
              <a:xfrm>
                <a:off x="15057" y="5329"/>
                <a:ext cx="1522" cy="1522"/>
              </a:xfrm>
              <a:prstGeom prst="mathMultiply">
                <a:avLst>
                  <a:gd name="adj1" fmla="val 16557"/>
                </a:avLst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6707" y="5065"/>
                <a:ext cx="1735" cy="1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>
                    <a:latin typeface="Arial Black" panose="020B0A04020102020204" charset="0"/>
                    <a:cs typeface="Arial Black" panose="020B0A04020102020204" charset="0"/>
                  </a:rPr>
                  <a:t>2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9307" y="7076"/>
              <a:ext cx="3684" cy="2705"/>
              <a:chOff x="8102" y="7065"/>
              <a:chExt cx="4494" cy="3299"/>
            </a:xfrm>
          </p:grpSpPr>
          <p:pic>
            <p:nvPicPr>
              <p:cNvPr id="7" name="图片 6" descr="E:\MarsClub_lvyx\教研\小小发明家\课程PPT\9.13能量转换\能量转换6-盐水风扇\素材\夹子.png夹子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9875" y="7065"/>
                <a:ext cx="2721" cy="2722"/>
              </a:xfrm>
              <a:prstGeom prst="rect">
                <a:avLst/>
              </a:prstGeom>
            </p:spPr>
          </p:pic>
          <p:pic>
            <p:nvPicPr>
              <p:cNvPr id="25" name="图片 24" descr="E:\MarsClub_lvyx\教研\小小发明家\课程PPT\9.13能量转换\能量转换6-盐水风扇\素材\夹子.png夹子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 rot="10800000">
                <a:off x="8102" y="7642"/>
                <a:ext cx="2721" cy="2722"/>
              </a:xfrm>
              <a:prstGeom prst="rect">
                <a:avLst/>
              </a:prstGeom>
            </p:spPr>
          </p:pic>
        </p:grpSp>
      </p:grpSp>
      <p:grpSp>
        <p:nvGrpSpPr>
          <p:cNvPr id="32" name="组合 31"/>
          <p:cNvGrpSpPr/>
          <p:nvPr/>
        </p:nvGrpSpPr>
        <p:grpSpPr>
          <a:xfrm>
            <a:off x="7334250" y="1793875"/>
            <a:ext cx="2547620" cy="1106170"/>
            <a:chOff x="11055" y="2825"/>
            <a:chExt cx="4012" cy="1742"/>
          </a:xfrm>
        </p:grpSpPr>
        <p:sp>
          <p:nvSpPr>
            <p:cNvPr id="4" name="矩形 3"/>
            <p:cNvSpPr/>
            <p:nvPr/>
          </p:nvSpPr>
          <p:spPr>
            <a:xfrm>
              <a:off x="11055" y="2914"/>
              <a:ext cx="563" cy="156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2113" y="2825"/>
              <a:ext cx="2954" cy="1743"/>
              <a:chOff x="5719" y="7299"/>
              <a:chExt cx="2954" cy="1743"/>
            </a:xfrm>
          </p:grpSpPr>
          <p:sp>
            <p:nvSpPr>
              <p:cNvPr id="20" name="乘号 19"/>
              <p:cNvSpPr/>
              <p:nvPr/>
            </p:nvSpPr>
            <p:spPr>
              <a:xfrm>
                <a:off x="5719" y="7531"/>
                <a:ext cx="1328" cy="1335"/>
              </a:xfrm>
              <a:prstGeom prst="mathMultiply">
                <a:avLst>
                  <a:gd name="adj1" fmla="val 16557"/>
                </a:avLst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159" y="7299"/>
                <a:ext cx="1514" cy="1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>
                    <a:latin typeface="Arial Black" panose="020B0A04020102020204" charset="0"/>
                    <a:cs typeface="Arial Black" panose="020B0A04020102020204" charset="0"/>
                  </a:rPr>
                  <a:t>1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006080" y="3670935"/>
            <a:ext cx="1875790" cy="1106805"/>
            <a:chOff x="5719" y="7299"/>
            <a:chExt cx="2954" cy="1743"/>
          </a:xfrm>
        </p:grpSpPr>
        <p:sp>
          <p:nvSpPr>
            <p:cNvPr id="30" name="乘号 29"/>
            <p:cNvSpPr/>
            <p:nvPr/>
          </p:nvSpPr>
          <p:spPr>
            <a:xfrm>
              <a:off x="5719" y="7531"/>
              <a:ext cx="1328" cy="1335"/>
            </a:xfrm>
            <a:prstGeom prst="mathMultiply">
              <a:avLst>
                <a:gd name="adj1" fmla="val 16557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159" y="7299"/>
              <a:ext cx="1514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latin typeface="Arial Black" panose="020B0A04020102020204" charset="0"/>
                  <a:cs typeface="Arial Black" panose="020B0A04020102020204" charset="0"/>
                </a:rPr>
                <a:t>1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7379335" y="3766820"/>
            <a:ext cx="372745" cy="95440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9740000">
            <a:off x="1977390" y="4175760"/>
            <a:ext cx="243840" cy="80137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20"/>
          <p:cNvSpPr txBox="1"/>
          <p:nvPr/>
        </p:nvSpPr>
        <p:spPr>
          <a:xfrm>
            <a:off x="1006577" y="343693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400" b="0" dirty="0">
                <a:solidFill>
                  <a:srgbClr val="F39800"/>
                </a:solidFill>
                <a:sym typeface="+mn-ea"/>
              </a:rPr>
              <a:t>土豆发电第二次尝试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4844415" y="5408295"/>
            <a:ext cx="2995930" cy="539750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都是铁片小灯会亮吗？</a:t>
            </a:r>
            <a:endParaRPr lang="en-US" altLang="zh-CN" sz="24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328545" y="3182620"/>
            <a:ext cx="3286125" cy="2607310"/>
          </a:xfrm>
          <a:custGeom>
            <a:avLst/>
            <a:gdLst>
              <a:gd name="connisteX0" fmla="*/ 0 w 6575425"/>
              <a:gd name="connsiteY0" fmla="*/ 1925799 h 2434099"/>
              <a:gd name="connisteX1" fmla="*/ 2180590 w 6575425"/>
              <a:gd name="connsiteY1" fmla="*/ 2325214 h 2434099"/>
              <a:gd name="connisteX2" fmla="*/ 4544695 w 6575425"/>
              <a:gd name="connsiteY2" fmla="*/ 128114 h 2434099"/>
              <a:gd name="connisteX3" fmla="*/ 6575425 w 6575425"/>
              <a:gd name="connsiteY3" fmla="*/ 427199 h 243409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575425" h="2434099">
                <a:moveTo>
                  <a:pt x="0" y="1925799"/>
                </a:moveTo>
                <a:cubicBezTo>
                  <a:pt x="388620" y="2049624"/>
                  <a:pt x="1271905" y="2684624"/>
                  <a:pt x="2180590" y="2325214"/>
                </a:cubicBezTo>
                <a:cubicBezTo>
                  <a:pt x="3089275" y="1965804"/>
                  <a:pt x="3665855" y="507844"/>
                  <a:pt x="4544695" y="128114"/>
                </a:cubicBezTo>
                <a:cubicBezTo>
                  <a:pt x="5423535" y="-251616"/>
                  <a:pt x="6216650" y="323694"/>
                  <a:pt x="6575425" y="4271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061335" y="2605405"/>
            <a:ext cx="3710305" cy="1195705"/>
          </a:xfrm>
          <a:custGeom>
            <a:avLst/>
            <a:gdLst>
              <a:gd name="connisteX0" fmla="*/ 0 w 6342380"/>
              <a:gd name="connsiteY0" fmla="*/ 1616156 h 1616156"/>
              <a:gd name="connisteX1" fmla="*/ 2230755 w 6342380"/>
              <a:gd name="connsiteY1" fmla="*/ 84536 h 1616156"/>
              <a:gd name="connisteX2" fmla="*/ 5643245 w 6342380"/>
              <a:gd name="connsiteY2" fmla="*/ 417911 h 1616156"/>
              <a:gd name="connisteX3" fmla="*/ 6342380 w 6342380"/>
              <a:gd name="connsiteY3" fmla="*/ 1350091 h 161615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342380" h="1616156">
                <a:moveTo>
                  <a:pt x="0" y="1616156"/>
                </a:moveTo>
                <a:cubicBezTo>
                  <a:pt x="377825" y="1303101"/>
                  <a:pt x="1102360" y="323931"/>
                  <a:pt x="2230755" y="84536"/>
                </a:cubicBezTo>
                <a:cubicBezTo>
                  <a:pt x="3359150" y="-154859"/>
                  <a:pt x="4820920" y="164546"/>
                  <a:pt x="5643245" y="417911"/>
                </a:cubicBezTo>
                <a:cubicBezTo>
                  <a:pt x="6465570" y="671276"/>
                  <a:pt x="6270625" y="1170386"/>
                  <a:pt x="6342380" y="13500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8420000">
            <a:off x="2760345" y="3430905"/>
            <a:ext cx="243840" cy="80137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790" y="4505325"/>
            <a:ext cx="1439545" cy="1442720"/>
          </a:xfrm>
          <a:prstGeom prst="rect">
            <a:avLst/>
          </a:prstGeom>
        </p:spPr>
      </p:pic>
      <p:pic>
        <p:nvPicPr>
          <p:cNvPr id="14" name="图片 13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920000">
            <a:off x="2537460" y="3508375"/>
            <a:ext cx="1186180" cy="1186180"/>
          </a:xfrm>
          <a:prstGeom prst="rect">
            <a:avLst/>
          </a:prstGeom>
        </p:spPr>
      </p:pic>
      <p:pic>
        <p:nvPicPr>
          <p:cNvPr id="3" name="图片 2" descr="土豆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20000">
            <a:off x="207010" y="1972310"/>
            <a:ext cx="2903220" cy="2903220"/>
          </a:xfrm>
          <a:prstGeom prst="rect">
            <a:avLst/>
          </a:prstGeom>
        </p:spPr>
      </p:pic>
      <p:pic>
        <p:nvPicPr>
          <p:cNvPr id="17" name="图片 16" descr="led-o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8280" y="1896110"/>
            <a:ext cx="1905000" cy="19050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140065" y="1877060"/>
            <a:ext cx="4026535" cy="3151505"/>
            <a:chOff x="12960" y="2825"/>
            <a:chExt cx="6341" cy="4125"/>
          </a:xfrm>
        </p:grpSpPr>
        <p:grpSp>
          <p:nvGrpSpPr>
            <p:cNvPr id="18" name="组合 17"/>
            <p:cNvGrpSpPr/>
            <p:nvPr/>
          </p:nvGrpSpPr>
          <p:grpSpPr>
            <a:xfrm>
              <a:off x="12960" y="2825"/>
              <a:ext cx="6341" cy="4125"/>
              <a:chOff x="16236" y="3816"/>
              <a:chExt cx="6341" cy="4125"/>
            </a:xfrm>
          </p:grpSpPr>
          <p:sp>
            <p:nvSpPr>
              <p:cNvPr id="30" name="折角形 18"/>
              <p:cNvSpPr/>
              <p:nvPr/>
            </p:nvSpPr>
            <p:spPr>
              <a:xfrm>
                <a:off x="16236" y="3816"/>
                <a:ext cx="5347" cy="4125"/>
              </a:xfrm>
              <a:prstGeom prst="foldedCorner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40" name="文本框 9"/>
              <p:cNvSpPr txBox="1"/>
              <p:nvPr/>
            </p:nvSpPr>
            <p:spPr>
              <a:xfrm>
                <a:off x="16828" y="5535"/>
                <a:ext cx="4164" cy="5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C8338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实验现象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6796" y="4140"/>
                <a:ext cx="5102" cy="5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>
                    <a:solidFill>
                      <a:schemeClr val="accent2">
                        <a:lumMod val="75000"/>
                      </a:schemeClr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实验猜想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6684" y="4625"/>
                <a:ext cx="5187" cy="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连接两个相同的金属后，</a:t>
                </a:r>
              </a:p>
              <a:p>
                <a:r>
                  <a:rPr lang="zh-CN" altLang="en-US" sz="200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小灯会亮么？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6706" y="5900"/>
                <a:ext cx="5871" cy="7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>
                    <a:latin typeface="Microsoft YaHei" panose="020B0503020204020204" pitchFamily="34" charset="-122"/>
                    <a:sym typeface="+mn-ea"/>
                  </a:rPr>
                  <a:t>小灯（有</a:t>
                </a:r>
                <a:r>
                  <a:rPr lang="en-US" altLang="zh-CN" sz="2000">
                    <a:latin typeface="Microsoft YaHei" panose="020B0503020204020204" pitchFamily="34" charset="-122"/>
                    <a:sym typeface="+mn-ea"/>
                  </a:rPr>
                  <a:t>/</a:t>
                </a:r>
                <a:r>
                  <a:rPr lang="zh-CN" altLang="en-US" sz="2000">
                    <a:latin typeface="Microsoft YaHei" panose="020B0503020204020204" pitchFamily="34" charset="-122"/>
                    <a:sym typeface="+mn-ea"/>
                  </a:rPr>
                  <a:t>没有）亮</a:t>
                </a:r>
                <a:r>
                  <a:rPr lang="zh-CN" altLang="en-US" sz="2000">
                    <a:latin typeface="Microsoft YaHei" panose="020B0503020204020204" pitchFamily="34" charset="-122"/>
                    <a:ea typeface="Microsoft YaHei" panose="020B0503020204020204" pitchFamily="34" charset="-122"/>
                    <a:cs typeface="Microsoft YaHei" panose="020B0503020204020204" pitchFamily="34" charset="-122"/>
                  </a:rPr>
                  <a:t>。</a:t>
                </a:r>
              </a:p>
            </p:txBody>
          </p:sp>
        </p:grpSp>
        <p:sp>
          <p:nvSpPr>
            <p:cNvPr id="20" name="椭圆 14"/>
            <p:cNvSpPr/>
            <p:nvPr/>
          </p:nvSpPr>
          <p:spPr>
            <a:xfrm>
              <a:off x="13271" y="3269"/>
              <a:ext cx="321" cy="283"/>
            </a:xfrm>
            <a:prstGeom prst="ellipse">
              <a:avLst/>
            </a:prstGeom>
            <a:solidFill>
              <a:srgbClr val="C55A1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0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1" name="椭圆 15"/>
            <p:cNvSpPr/>
            <p:nvPr/>
          </p:nvSpPr>
          <p:spPr>
            <a:xfrm>
              <a:off x="13271" y="4691"/>
              <a:ext cx="321" cy="283"/>
            </a:xfrm>
            <a:prstGeom prst="ellipse">
              <a:avLst/>
            </a:prstGeom>
            <a:solidFill>
              <a:srgbClr val="548B5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</p:grpSp>
      <p:pic>
        <p:nvPicPr>
          <p:cNvPr id="7" name="图片 6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840000">
            <a:off x="4864735" y="2950845"/>
            <a:ext cx="1339850" cy="1339850"/>
          </a:xfrm>
          <a:prstGeom prst="rect">
            <a:avLst/>
          </a:prstGeom>
        </p:spPr>
      </p:pic>
      <p:pic>
        <p:nvPicPr>
          <p:cNvPr id="6" name="图片 5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400000">
            <a:off x="6194425" y="3107690"/>
            <a:ext cx="1333500" cy="1333500"/>
          </a:xfrm>
          <a:prstGeom prst="rect">
            <a:avLst/>
          </a:prstGeom>
        </p:spPr>
      </p:pic>
      <p:sp>
        <p:nvSpPr>
          <p:cNvPr id="12" name="椭圆 14"/>
          <p:cNvSpPr/>
          <p:nvPr/>
        </p:nvSpPr>
        <p:spPr>
          <a:xfrm>
            <a:off x="8296275" y="4083177"/>
            <a:ext cx="203835" cy="2162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000">
              <a:solidFill>
                <a:schemeClr val="accent2">
                  <a:lumMod val="7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8500110" y="4034293"/>
            <a:ext cx="26441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想一想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424545" y="4261658"/>
            <a:ext cx="372808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sym typeface="+mn-ea"/>
              </a:rPr>
              <a:t>为什么会这样？</a:t>
            </a:r>
            <a:endParaRPr lang="zh-CN" altLang="en-US" sz="2000">
              <a:latin typeface="Microsoft YaHei" panose="020B0503020204020204" pitchFamily="34" charset="-122"/>
              <a:ea typeface="Microsoft YaHei" panose="020B0503020204020204" pitchFamily="34" charset="-122"/>
              <a:cs typeface="Microsoft YaHei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5" grpId="0" bldLvl="0" animBg="1"/>
      <p:bldP spid="11" grpId="0" animBg="1"/>
      <p:bldP spid="11" grpId="1" animBg="1"/>
      <p:bldP spid="12" grpId="0" animBg="1"/>
      <p:bldP spid="12" grpId="1" animBg="1"/>
      <p:bldP spid="16" grpId="0"/>
      <p:bldP spid="16" grpId="1"/>
      <p:bldP spid="19" grpId="0"/>
      <p:bldP spid="1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led-o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4145" y="1617980"/>
            <a:ext cx="1905000" cy="1905000"/>
          </a:xfrm>
          <a:prstGeom prst="rect">
            <a:avLst/>
          </a:prstGeom>
        </p:spPr>
      </p:pic>
      <p:sp>
        <p:nvSpPr>
          <p:cNvPr id="9" name="标题 20"/>
          <p:cNvSpPr txBox="1"/>
          <p:nvPr/>
        </p:nvSpPr>
        <p:spPr>
          <a:xfrm>
            <a:off x="1006755" y="304297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400" b="0" dirty="0">
                <a:solidFill>
                  <a:srgbClr val="F39800"/>
                </a:solidFill>
                <a:sym typeface="+mn-ea"/>
              </a:rPr>
              <a:t>土豆发电第三次尝试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2576830" y="3017520"/>
            <a:ext cx="3286125" cy="2607310"/>
          </a:xfrm>
          <a:custGeom>
            <a:avLst/>
            <a:gdLst>
              <a:gd name="connisteX0" fmla="*/ 0 w 6575425"/>
              <a:gd name="connsiteY0" fmla="*/ 1925799 h 2434099"/>
              <a:gd name="connisteX1" fmla="*/ 2180590 w 6575425"/>
              <a:gd name="connsiteY1" fmla="*/ 2325214 h 2434099"/>
              <a:gd name="connisteX2" fmla="*/ 4544695 w 6575425"/>
              <a:gd name="connsiteY2" fmla="*/ 128114 h 2434099"/>
              <a:gd name="connisteX3" fmla="*/ 6575425 w 6575425"/>
              <a:gd name="connsiteY3" fmla="*/ 427199 h 243409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575425" h="2434099">
                <a:moveTo>
                  <a:pt x="0" y="1925799"/>
                </a:moveTo>
                <a:cubicBezTo>
                  <a:pt x="388620" y="2049624"/>
                  <a:pt x="1271905" y="2684624"/>
                  <a:pt x="2180590" y="2325214"/>
                </a:cubicBezTo>
                <a:cubicBezTo>
                  <a:pt x="3089275" y="1965804"/>
                  <a:pt x="3665855" y="507844"/>
                  <a:pt x="4544695" y="128114"/>
                </a:cubicBezTo>
                <a:cubicBezTo>
                  <a:pt x="5423535" y="-251616"/>
                  <a:pt x="6216650" y="323694"/>
                  <a:pt x="6575425" y="4271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061335" y="2285365"/>
            <a:ext cx="3710305" cy="1195705"/>
          </a:xfrm>
          <a:custGeom>
            <a:avLst/>
            <a:gdLst>
              <a:gd name="connisteX0" fmla="*/ 0 w 6342380"/>
              <a:gd name="connsiteY0" fmla="*/ 1616156 h 1616156"/>
              <a:gd name="connisteX1" fmla="*/ 2230755 w 6342380"/>
              <a:gd name="connsiteY1" fmla="*/ 84536 h 1616156"/>
              <a:gd name="connisteX2" fmla="*/ 5643245 w 6342380"/>
              <a:gd name="connsiteY2" fmla="*/ 417911 h 1616156"/>
              <a:gd name="connisteX3" fmla="*/ 6342380 w 6342380"/>
              <a:gd name="connsiteY3" fmla="*/ 1350091 h 161615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342380" h="1616156">
                <a:moveTo>
                  <a:pt x="0" y="1616156"/>
                </a:moveTo>
                <a:cubicBezTo>
                  <a:pt x="377825" y="1303101"/>
                  <a:pt x="1102360" y="323931"/>
                  <a:pt x="2230755" y="84536"/>
                </a:cubicBezTo>
                <a:cubicBezTo>
                  <a:pt x="3359150" y="-154859"/>
                  <a:pt x="4820920" y="164546"/>
                  <a:pt x="5643245" y="417911"/>
                </a:cubicBezTo>
                <a:cubicBezTo>
                  <a:pt x="6465570" y="671276"/>
                  <a:pt x="6270625" y="1170386"/>
                  <a:pt x="6342380" y="13500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8420000">
            <a:off x="2760345" y="3110865"/>
            <a:ext cx="243840" cy="80137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19740000">
            <a:off x="2176145" y="3902710"/>
            <a:ext cx="243840" cy="8013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夹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4980" y="4185285"/>
            <a:ext cx="1439545" cy="1439545"/>
          </a:xfrm>
          <a:prstGeom prst="rect">
            <a:avLst/>
          </a:prstGeom>
        </p:spPr>
      </p:pic>
      <p:pic>
        <p:nvPicPr>
          <p:cNvPr id="14" name="图片 13" descr="夹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20000">
            <a:off x="2537460" y="3226435"/>
            <a:ext cx="1186180" cy="1186180"/>
          </a:xfrm>
          <a:prstGeom prst="rect">
            <a:avLst/>
          </a:prstGeom>
        </p:spPr>
      </p:pic>
      <p:pic>
        <p:nvPicPr>
          <p:cNvPr id="3" name="图片 2" descr="土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20000">
            <a:off x="386080" y="1657985"/>
            <a:ext cx="2903220" cy="290322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4171315" y="5528310"/>
            <a:ext cx="3850005" cy="539750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一个铁片一个铜片小灯会亮吗？</a:t>
            </a:r>
            <a:endParaRPr lang="en-US" altLang="zh-CN" sz="24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226425" y="1767205"/>
            <a:ext cx="4045585" cy="3472815"/>
            <a:chOff x="12960" y="2825"/>
            <a:chExt cx="6371" cy="5469"/>
          </a:xfrm>
        </p:grpSpPr>
        <p:grpSp>
          <p:nvGrpSpPr>
            <p:cNvPr id="18" name="组合 17"/>
            <p:cNvGrpSpPr/>
            <p:nvPr/>
          </p:nvGrpSpPr>
          <p:grpSpPr>
            <a:xfrm>
              <a:off x="12960" y="2825"/>
              <a:ext cx="6371" cy="5469"/>
              <a:chOff x="16236" y="3816"/>
              <a:chExt cx="6371" cy="5469"/>
            </a:xfrm>
          </p:grpSpPr>
          <p:sp>
            <p:nvSpPr>
              <p:cNvPr id="30" name="折角形 18"/>
              <p:cNvSpPr/>
              <p:nvPr/>
            </p:nvSpPr>
            <p:spPr>
              <a:xfrm>
                <a:off x="16236" y="3816"/>
                <a:ext cx="5347" cy="5469"/>
              </a:xfrm>
              <a:prstGeom prst="foldedCorner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40" name="文本框 9"/>
              <p:cNvSpPr txBox="1"/>
              <p:nvPr/>
            </p:nvSpPr>
            <p:spPr>
              <a:xfrm>
                <a:off x="16796" y="6086"/>
                <a:ext cx="416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C8338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实验现象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6769" y="4260"/>
                <a:ext cx="510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>
                    <a:solidFill>
                      <a:schemeClr val="accent2">
                        <a:lumMod val="75000"/>
                      </a:schemeClr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实验猜想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6702" y="4924"/>
                <a:ext cx="5187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连接两个不同的金属后，</a:t>
                </a:r>
              </a:p>
              <a:p>
                <a:r>
                  <a:rPr lang="zh-CN" altLang="en-US" sz="200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小灯会亮么？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6736" y="6580"/>
                <a:ext cx="5871" cy="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>
                    <a:latin typeface="Microsoft YaHei" panose="020B0503020204020204" pitchFamily="34" charset="-122"/>
                    <a:sym typeface="+mn-ea"/>
                  </a:rPr>
                  <a:t>小灯（有</a:t>
                </a:r>
                <a:r>
                  <a:rPr lang="en-US" altLang="zh-CN" sz="2000">
                    <a:latin typeface="Microsoft YaHei" panose="020B0503020204020204" pitchFamily="34" charset="-122"/>
                    <a:sym typeface="+mn-ea"/>
                  </a:rPr>
                  <a:t>/</a:t>
                </a:r>
                <a:r>
                  <a:rPr lang="zh-CN" altLang="en-US" sz="2000">
                    <a:latin typeface="Microsoft YaHei" panose="020B0503020204020204" pitchFamily="34" charset="-122"/>
                    <a:sym typeface="+mn-ea"/>
                  </a:rPr>
                  <a:t>没有）亮</a:t>
                </a:r>
                <a:r>
                  <a:rPr lang="zh-CN" altLang="en-US" sz="2000">
                    <a:latin typeface="Microsoft YaHei" panose="020B0503020204020204" pitchFamily="34" charset="-122"/>
                    <a:ea typeface="Microsoft YaHei" panose="020B0503020204020204" pitchFamily="34" charset="-122"/>
                    <a:cs typeface="Microsoft YaHei" panose="020B0503020204020204" pitchFamily="34" charset="-122"/>
                  </a:rPr>
                  <a:t>。</a:t>
                </a:r>
              </a:p>
            </p:txBody>
          </p:sp>
        </p:grpSp>
        <p:sp>
          <p:nvSpPr>
            <p:cNvPr id="20" name="椭圆 14"/>
            <p:cNvSpPr/>
            <p:nvPr/>
          </p:nvSpPr>
          <p:spPr>
            <a:xfrm>
              <a:off x="13148" y="3452"/>
              <a:ext cx="321" cy="283"/>
            </a:xfrm>
            <a:prstGeom prst="ellipse">
              <a:avLst/>
            </a:prstGeom>
            <a:solidFill>
              <a:srgbClr val="C55A1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0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1" name="椭圆 15"/>
            <p:cNvSpPr/>
            <p:nvPr/>
          </p:nvSpPr>
          <p:spPr>
            <a:xfrm>
              <a:off x="13199" y="5290"/>
              <a:ext cx="321" cy="283"/>
            </a:xfrm>
            <a:prstGeom prst="ellipse">
              <a:avLst/>
            </a:prstGeom>
            <a:solidFill>
              <a:srgbClr val="548B5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</p:grpSp>
      <p:pic>
        <p:nvPicPr>
          <p:cNvPr id="7" name="图片 6" descr="夹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840000">
            <a:off x="4864735" y="2630805"/>
            <a:ext cx="1339850" cy="1339850"/>
          </a:xfrm>
          <a:prstGeom prst="rect">
            <a:avLst/>
          </a:prstGeom>
        </p:spPr>
      </p:pic>
      <p:pic>
        <p:nvPicPr>
          <p:cNvPr id="6" name="图片 5" descr="夹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400000">
            <a:off x="6194425" y="2787650"/>
            <a:ext cx="1333500" cy="1333500"/>
          </a:xfrm>
          <a:prstGeom prst="rect">
            <a:avLst/>
          </a:prstGeom>
        </p:spPr>
      </p:pic>
      <p:sp>
        <p:nvSpPr>
          <p:cNvPr id="4" name="椭圆 14"/>
          <p:cNvSpPr/>
          <p:nvPr/>
        </p:nvSpPr>
        <p:spPr>
          <a:xfrm>
            <a:off x="8398510" y="4153662"/>
            <a:ext cx="203835" cy="2162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000">
              <a:solidFill>
                <a:schemeClr val="accent2">
                  <a:lumMod val="7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8602345" y="4104778"/>
            <a:ext cx="26441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想一想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602345" y="4404995"/>
            <a:ext cx="372808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sym typeface="+mn-ea"/>
              </a:rPr>
              <a:t>为什么会这样？</a:t>
            </a:r>
            <a:endParaRPr lang="zh-CN" altLang="en-US" sz="2000">
              <a:latin typeface="Microsoft YaHei" panose="020B0503020204020204" pitchFamily="34" charset="-122"/>
              <a:ea typeface="Microsoft YaHei" panose="020B0503020204020204" pitchFamily="34" charset="-122"/>
              <a:cs typeface="Microsoft YaHei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6" grpId="0" bldLvl="0" animBg="1"/>
      <p:bldP spid="4" grpId="0" animBg="1"/>
      <p:bldP spid="4" grpId="1" animBg="1"/>
      <p:bldP spid="15" grpId="0"/>
      <p:bldP spid="15" grpId="1"/>
      <p:bldP spid="17" grpId="0"/>
      <p:bldP spid="1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柱形 18"/>
          <p:cNvSpPr/>
          <p:nvPr/>
        </p:nvSpPr>
        <p:spPr>
          <a:xfrm rot="18480000">
            <a:off x="3277870" y="2259965"/>
            <a:ext cx="202565" cy="873125"/>
          </a:xfrm>
          <a:prstGeom prst="can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9740000">
            <a:off x="2558415" y="2880995"/>
            <a:ext cx="243840" cy="80137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20"/>
          <p:cNvSpPr txBox="1"/>
          <p:nvPr/>
        </p:nvSpPr>
        <p:spPr>
          <a:xfrm>
            <a:off x="1006755" y="303027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400" b="0" dirty="0">
                <a:solidFill>
                  <a:srgbClr val="F39800"/>
                </a:solidFill>
                <a:sym typeface="+mn-ea"/>
              </a:rPr>
              <a:t>土豆发电第二次尝试</a:t>
            </a:r>
          </a:p>
        </p:txBody>
      </p:sp>
      <p:pic>
        <p:nvPicPr>
          <p:cNvPr id="13" name="图片 12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960" y="3112135"/>
            <a:ext cx="1439545" cy="1439545"/>
          </a:xfrm>
          <a:prstGeom prst="rect">
            <a:avLst/>
          </a:prstGeom>
        </p:spPr>
      </p:pic>
      <p:pic>
        <p:nvPicPr>
          <p:cNvPr id="14" name="图片 13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920000">
            <a:off x="3185795" y="2435225"/>
            <a:ext cx="1186180" cy="1186180"/>
          </a:xfrm>
          <a:prstGeom prst="rect">
            <a:avLst/>
          </a:prstGeom>
        </p:spPr>
      </p:pic>
      <p:pic>
        <p:nvPicPr>
          <p:cNvPr id="3" name="图片 2" descr="土豆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20000">
            <a:off x="1050290" y="847090"/>
            <a:ext cx="2903220" cy="290322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4580890" y="5490845"/>
            <a:ext cx="2995930" cy="539750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万用表电压示数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不为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pic>
        <p:nvPicPr>
          <p:cNvPr id="2" name="图片 1" descr="万用表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1745" y="2796540"/>
            <a:ext cx="2974340" cy="2974340"/>
          </a:xfrm>
          <a:prstGeom prst="rect">
            <a:avLst/>
          </a:prstGeom>
        </p:spPr>
      </p:pic>
      <p:pic>
        <p:nvPicPr>
          <p:cNvPr id="6" name="图片 5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300000">
            <a:off x="9231630" y="2214245"/>
            <a:ext cx="1333500" cy="1333500"/>
          </a:xfrm>
          <a:prstGeom prst="rect">
            <a:avLst/>
          </a:prstGeom>
        </p:spPr>
      </p:pic>
      <p:pic>
        <p:nvPicPr>
          <p:cNvPr id="7" name="图片 6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420000">
            <a:off x="9745980" y="2242820"/>
            <a:ext cx="1339850" cy="133985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3020695" y="2185035"/>
            <a:ext cx="6575425" cy="2433955"/>
          </a:xfrm>
          <a:custGeom>
            <a:avLst/>
            <a:gdLst>
              <a:gd name="connisteX0" fmla="*/ 0 w 6575425"/>
              <a:gd name="connsiteY0" fmla="*/ 1925799 h 2434099"/>
              <a:gd name="connisteX1" fmla="*/ 2180590 w 6575425"/>
              <a:gd name="connsiteY1" fmla="*/ 2325214 h 2434099"/>
              <a:gd name="connisteX2" fmla="*/ 4544695 w 6575425"/>
              <a:gd name="connsiteY2" fmla="*/ 128114 h 2434099"/>
              <a:gd name="connisteX3" fmla="*/ 6575425 w 6575425"/>
              <a:gd name="connsiteY3" fmla="*/ 427199 h 243409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575425" h="2434099">
                <a:moveTo>
                  <a:pt x="0" y="1925799"/>
                </a:moveTo>
                <a:cubicBezTo>
                  <a:pt x="388620" y="2049624"/>
                  <a:pt x="1271905" y="2684624"/>
                  <a:pt x="2180590" y="2325214"/>
                </a:cubicBezTo>
                <a:cubicBezTo>
                  <a:pt x="3089275" y="1965804"/>
                  <a:pt x="3665855" y="507844"/>
                  <a:pt x="4544695" y="128114"/>
                </a:cubicBezTo>
                <a:cubicBezTo>
                  <a:pt x="5423535" y="-251616"/>
                  <a:pt x="6216650" y="323694"/>
                  <a:pt x="6575425" y="4271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119245" y="1279525"/>
            <a:ext cx="6342380" cy="1616075"/>
          </a:xfrm>
          <a:custGeom>
            <a:avLst/>
            <a:gdLst>
              <a:gd name="connisteX0" fmla="*/ 0 w 6342380"/>
              <a:gd name="connsiteY0" fmla="*/ 1616156 h 1616156"/>
              <a:gd name="connisteX1" fmla="*/ 2230755 w 6342380"/>
              <a:gd name="connsiteY1" fmla="*/ 84536 h 1616156"/>
              <a:gd name="connisteX2" fmla="*/ 5643245 w 6342380"/>
              <a:gd name="connsiteY2" fmla="*/ 417911 h 1616156"/>
              <a:gd name="connisteX3" fmla="*/ 6342380 w 6342380"/>
              <a:gd name="connsiteY3" fmla="*/ 1350091 h 161615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342380" h="1616156">
                <a:moveTo>
                  <a:pt x="0" y="1616156"/>
                </a:moveTo>
                <a:cubicBezTo>
                  <a:pt x="377825" y="1303101"/>
                  <a:pt x="1102360" y="323931"/>
                  <a:pt x="2230755" y="84536"/>
                </a:cubicBezTo>
                <a:cubicBezTo>
                  <a:pt x="3359150" y="-154859"/>
                  <a:pt x="4820920" y="164546"/>
                  <a:pt x="5643245" y="417911"/>
                </a:cubicBezTo>
                <a:cubicBezTo>
                  <a:pt x="6465570" y="671276"/>
                  <a:pt x="6270625" y="1170386"/>
                  <a:pt x="6342380" y="13500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9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5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06755" y="278897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400" b="0" dirty="0">
                <a:solidFill>
                  <a:srgbClr val="F39800"/>
                </a:solidFill>
                <a:sym typeface="+mn-ea"/>
              </a:rPr>
              <a:t>土豆发电第四次尝试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826260" y="2903855"/>
            <a:ext cx="4180205" cy="2928620"/>
          </a:xfrm>
          <a:custGeom>
            <a:avLst/>
            <a:gdLst>
              <a:gd name="connisteX0" fmla="*/ 0 w 6575425"/>
              <a:gd name="connsiteY0" fmla="*/ 1925799 h 2434099"/>
              <a:gd name="connisteX1" fmla="*/ 2180590 w 6575425"/>
              <a:gd name="connsiteY1" fmla="*/ 2325214 h 2434099"/>
              <a:gd name="connisteX2" fmla="*/ 4544695 w 6575425"/>
              <a:gd name="connsiteY2" fmla="*/ 128114 h 2434099"/>
              <a:gd name="connisteX3" fmla="*/ 6575425 w 6575425"/>
              <a:gd name="connsiteY3" fmla="*/ 427199 h 243409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575425" h="2434099">
                <a:moveTo>
                  <a:pt x="0" y="1925799"/>
                </a:moveTo>
                <a:cubicBezTo>
                  <a:pt x="388620" y="2049624"/>
                  <a:pt x="1271905" y="2684624"/>
                  <a:pt x="2180590" y="2325214"/>
                </a:cubicBezTo>
                <a:cubicBezTo>
                  <a:pt x="3089275" y="1965804"/>
                  <a:pt x="3665855" y="507844"/>
                  <a:pt x="4544695" y="128114"/>
                </a:cubicBezTo>
                <a:cubicBezTo>
                  <a:pt x="5423535" y="-251616"/>
                  <a:pt x="6216650" y="323694"/>
                  <a:pt x="6575425" y="4271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600000">
            <a:off x="2920365" y="2295525"/>
            <a:ext cx="3748405" cy="765810"/>
          </a:xfrm>
          <a:custGeom>
            <a:avLst/>
            <a:gdLst>
              <a:gd name="connisteX0" fmla="*/ 0 w 6342380"/>
              <a:gd name="connsiteY0" fmla="*/ 1616156 h 1616156"/>
              <a:gd name="connisteX1" fmla="*/ 2230755 w 6342380"/>
              <a:gd name="connsiteY1" fmla="*/ 84536 h 1616156"/>
              <a:gd name="connisteX2" fmla="*/ 5643245 w 6342380"/>
              <a:gd name="connsiteY2" fmla="*/ 417911 h 1616156"/>
              <a:gd name="connisteX3" fmla="*/ 6342380 w 6342380"/>
              <a:gd name="connsiteY3" fmla="*/ 1350091 h 161615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342380" h="1616156">
                <a:moveTo>
                  <a:pt x="0" y="1616156"/>
                </a:moveTo>
                <a:cubicBezTo>
                  <a:pt x="377825" y="1303101"/>
                  <a:pt x="1102360" y="323931"/>
                  <a:pt x="2230755" y="84536"/>
                </a:cubicBezTo>
                <a:cubicBezTo>
                  <a:pt x="3359150" y="-154859"/>
                  <a:pt x="4820920" y="164546"/>
                  <a:pt x="5643245" y="417911"/>
                </a:cubicBezTo>
                <a:cubicBezTo>
                  <a:pt x="6465570" y="671276"/>
                  <a:pt x="6270625" y="1170386"/>
                  <a:pt x="6342380" y="13500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6440000">
            <a:off x="2275840" y="2294890"/>
            <a:ext cx="243840" cy="80137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19740000">
            <a:off x="1927225" y="2771775"/>
            <a:ext cx="243840" cy="8013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60000">
            <a:off x="1750060" y="3056890"/>
            <a:ext cx="1439545" cy="143954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124190" y="1957705"/>
            <a:ext cx="4083685" cy="2759710"/>
            <a:chOff x="12960" y="2825"/>
            <a:chExt cx="6431" cy="4346"/>
          </a:xfrm>
        </p:grpSpPr>
        <p:grpSp>
          <p:nvGrpSpPr>
            <p:cNvPr id="18" name="组合 17"/>
            <p:cNvGrpSpPr/>
            <p:nvPr/>
          </p:nvGrpSpPr>
          <p:grpSpPr>
            <a:xfrm>
              <a:off x="12960" y="2825"/>
              <a:ext cx="6431" cy="4346"/>
              <a:chOff x="16236" y="3816"/>
              <a:chExt cx="6431" cy="4346"/>
            </a:xfrm>
          </p:grpSpPr>
          <p:sp>
            <p:nvSpPr>
              <p:cNvPr id="30" name="折角形 18"/>
              <p:cNvSpPr/>
              <p:nvPr/>
            </p:nvSpPr>
            <p:spPr>
              <a:xfrm>
                <a:off x="16236" y="3816"/>
                <a:ext cx="4953" cy="4346"/>
              </a:xfrm>
              <a:prstGeom prst="foldedCorner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40" name="文本框 9"/>
              <p:cNvSpPr txBox="1"/>
              <p:nvPr/>
            </p:nvSpPr>
            <p:spPr>
              <a:xfrm>
                <a:off x="16796" y="6109"/>
                <a:ext cx="416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C8338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实验现象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6769" y="4260"/>
                <a:ext cx="510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>
                    <a:solidFill>
                      <a:schemeClr val="accent2">
                        <a:lumMod val="75000"/>
                      </a:schemeClr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实验猜想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6702" y="4924"/>
                <a:ext cx="5187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连接多个土豆后，小灯</a:t>
                </a:r>
              </a:p>
              <a:p>
                <a:r>
                  <a:rPr lang="zh-CN" altLang="en-US" sz="200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会亮么？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6796" y="6770"/>
                <a:ext cx="5871" cy="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>
                    <a:latin typeface="Microsoft YaHei" panose="020B0503020204020204" pitchFamily="34" charset="-122"/>
                    <a:sym typeface="+mn-ea"/>
                  </a:rPr>
                  <a:t>小灯（有</a:t>
                </a:r>
                <a:r>
                  <a:rPr lang="en-US" altLang="zh-CN" sz="2000">
                    <a:latin typeface="Microsoft YaHei" panose="020B0503020204020204" pitchFamily="34" charset="-122"/>
                    <a:sym typeface="+mn-ea"/>
                  </a:rPr>
                  <a:t>/</a:t>
                </a:r>
                <a:r>
                  <a:rPr lang="zh-CN" altLang="en-US" sz="2000">
                    <a:latin typeface="Microsoft YaHei" panose="020B0503020204020204" pitchFamily="34" charset="-122"/>
                    <a:sym typeface="+mn-ea"/>
                  </a:rPr>
                  <a:t>没有）亮</a:t>
                </a:r>
                <a:r>
                  <a:rPr lang="zh-CN" altLang="en-US" sz="2000">
                    <a:latin typeface="Microsoft YaHei" panose="020B0503020204020204" pitchFamily="34" charset="-122"/>
                    <a:ea typeface="Microsoft YaHei" panose="020B0503020204020204" pitchFamily="34" charset="-122"/>
                    <a:cs typeface="Microsoft YaHei" panose="020B0503020204020204" pitchFamily="34" charset="-122"/>
                  </a:rPr>
                  <a:t>。</a:t>
                </a:r>
              </a:p>
            </p:txBody>
          </p:sp>
        </p:grpSp>
        <p:sp>
          <p:nvSpPr>
            <p:cNvPr id="20" name="椭圆 14"/>
            <p:cNvSpPr/>
            <p:nvPr/>
          </p:nvSpPr>
          <p:spPr>
            <a:xfrm>
              <a:off x="13148" y="3452"/>
              <a:ext cx="321" cy="283"/>
            </a:xfrm>
            <a:prstGeom prst="ellipse">
              <a:avLst/>
            </a:prstGeom>
            <a:solidFill>
              <a:srgbClr val="C55A1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0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1" name="椭圆 15"/>
            <p:cNvSpPr/>
            <p:nvPr/>
          </p:nvSpPr>
          <p:spPr>
            <a:xfrm>
              <a:off x="13199" y="5326"/>
              <a:ext cx="321" cy="283"/>
            </a:xfrm>
            <a:prstGeom prst="ellipse">
              <a:avLst/>
            </a:prstGeom>
            <a:solidFill>
              <a:srgbClr val="548B5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</p:grpSp>
      <p:pic>
        <p:nvPicPr>
          <p:cNvPr id="8" name="图片 7" descr="led-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7645" y="1597025"/>
            <a:ext cx="1905000" cy="1905000"/>
          </a:xfrm>
          <a:prstGeom prst="rect">
            <a:avLst/>
          </a:prstGeom>
        </p:spPr>
      </p:pic>
      <p:pic>
        <p:nvPicPr>
          <p:cNvPr id="7" name="图片 6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840000">
            <a:off x="4864735" y="2630805"/>
            <a:ext cx="1339850" cy="1339850"/>
          </a:xfrm>
          <a:prstGeom prst="rect">
            <a:avLst/>
          </a:prstGeom>
        </p:spPr>
      </p:pic>
      <p:pic>
        <p:nvPicPr>
          <p:cNvPr id="6" name="图片 5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400000">
            <a:off x="6194425" y="2787650"/>
            <a:ext cx="1333500" cy="1333500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4175760" y="5375910"/>
            <a:ext cx="5017770" cy="539750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结论：土豆电池的两极需要不同的金属</a:t>
            </a:r>
          </a:p>
        </p:txBody>
      </p:sp>
      <p:sp>
        <p:nvSpPr>
          <p:cNvPr id="25" name="任意多边形 24"/>
          <p:cNvSpPr/>
          <p:nvPr/>
        </p:nvSpPr>
        <p:spPr>
          <a:xfrm rot="5700000">
            <a:off x="2207260" y="3735070"/>
            <a:ext cx="1154430" cy="749300"/>
          </a:xfrm>
          <a:custGeom>
            <a:avLst/>
            <a:gdLst>
              <a:gd name="connisteX0" fmla="*/ 0 w 6342380"/>
              <a:gd name="connsiteY0" fmla="*/ 1616156 h 1616156"/>
              <a:gd name="connisteX1" fmla="*/ 2230755 w 6342380"/>
              <a:gd name="connsiteY1" fmla="*/ 84536 h 1616156"/>
              <a:gd name="connisteX2" fmla="*/ 5643245 w 6342380"/>
              <a:gd name="connsiteY2" fmla="*/ 417911 h 1616156"/>
              <a:gd name="connisteX3" fmla="*/ 6342380 w 6342380"/>
              <a:gd name="connsiteY3" fmla="*/ 1350091 h 161615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342380" h="1616156">
                <a:moveTo>
                  <a:pt x="0" y="1616156"/>
                </a:moveTo>
                <a:cubicBezTo>
                  <a:pt x="377825" y="1303101"/>
                  <a:pt x="1102360" y="323931"/>
                  <a:pt x="2230755" y="84536"/>
                </a:cubicBezTo>
                <a:cubicBezTo>
                  <a:pt x="3359150" y="-154859"/>
                  <a:pt x="4820920" y="164546"/>
                  <a:pt x="5643245" y="417911"/>
                </a:cubicBezTo>
                <a:cubicBezTo>
                  <a:pt x="6465570" y="671276"/>
                  <a:pt x="6270625" y="1170386"/>
                  <a:pt x="6342380" y="13500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6440000">
            <a:off x="1747520" y="3921125"/>
            <a:ext cx="243840" cy="80137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19740000">
            <a:off x="1393825" y="4468495"/>
            <a:ext cx="243840" cy="8013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475" y="4648835"/>
            <a:ext cx="1439545" cy="1439545"/>
          </a:xfrm>
          <a:prstGeom prst="rect">
            <a:avLst/>
          </a:prstGeom>
        </p:spPr>
      </p:pic>
      <p:pic>
        <p:nvPicPr>
          <p:cNvPr id="29" name="图片 28" descr="土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080000">
            <a:off x="1127760" y="1858010"/>
            <a:ext cx="2095500" cy="2095500"/>
          </a:xfrm>
          <a:prstGeom prst="rtTriangle">
            <a:avLst/>
          </a:prstGeom>
        </p:spPr>
      </p:pic>
      <p:pic>
        <p:nvPicPr>
          <p:cNvPr id="15" name="图片 14" descr="土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080000">
            <a:off x="394335" y="3559810"/>
            <a:ext cx="2095500" cy="2095500"/>
          </a:xfrm>
          <a:prstGeom prst="rtTriangle">
            <a:avLst/>
          </a:prstGeom>
        </p:spPr>
      </p:pic>
      <p:pic>
        <p:nvPicPr>
          <p:cNvPr id="14" name="图片 13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660000">
            <a:off x="1704975" y="3946525"/>
            <a:ext cx="1186180" cy="1186180"/>
          </a:xfrm>
          <a:prstGeom prst="rect">
            <a:avLst/>
          </a:prstGeom>
        </p:spPr>
      </p:pic>
      <p:pic>
        <p:nvPicPr>
          <p:cNvPr id="31" name="图片 30" descr="夹子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660000">
            <a:off x="2461895" y="2290445"/>
            <a:ext cx="1186180" cy="1186180"/>
          </a:xfrm>
          <a:prstGeom prst="rect">
            <a:avLst/>
          </a:prstGeom>
        </p:spPr>
      </p:pic>
      <p:pic>
        <p:nvPicPr>
          <p:cNvPr id="32" name="图片 31" descr="成功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3200" y="1279207"/>
            <a:ext cx="4350385" cy="4350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bldLvl="0" animBg="1"/>
      <p:bldP spid="19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19455" y="315727"/>
            <a:ext cx="208724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400" b="0" dirty="0">
                <a:solidFill>
                  <a:srgbClr val="F39800"/>
                </a:solidFill>
                <a:sym typeface="+mn-ea"/>
              </a:rPr>
              <a:t>水果发电大</a:t>
            </a:r>
            <a:r>
              <a:rPr lang="en-US" altLang="zh-CN" sz="2400" b="0" dirty="0">
                <a:solidFill>
                  <a:srgbClr val="F39800"/>
                </a:solidFill>
                <a:sym typeface="+mn-ea"/>
              </a:rPr>
              <a:t>PK</a:t>
            </a:r>
          </a:p>
        </p:txBody>
      </p:sp>
      <p:pic>
        <p:nvPicPr>
          <p:cNvPr id="3" name="图片 2" descr="柠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255" y="3512820"/>
            <a:ext cx="2202180" cy="2202180"/>
          </a:xfrm>
          <a:prstGeom prst="rect">
            <a:avLst/>
          </a:prstGeom>
        </p:spPr>
      </p:pic>
      <p:pic>
        <p:nvPicPr>
          <p:cNvPr id="4" name="图片 3" descr="苹果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5375" y="3799840"/>
            <a:ext cx="1627505" cy="1627505"/>
          </a:xfrm>
          <a:prstGeom prst="rect">
            <a:avLst/>
          </a:prstGeom>
        </p:spPr>
      </p:pic>
      <p:pic>
        <p:nvPicPr>
          <p:cNvPr id="6" name="图片 5" descr="西红柿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3405" y="1150620"/>
            <a:ext cx="2341880" cy="234188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 rot="20940000">
            <a:off x="4873626" y="2321560"/>
            <a:ext cx="3417570" cy="2214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pPr algn="ctr"/>
            <a:r>
              <a:rPr lang="en-US" altLang="zh-CN" sz="13800" b="1">
                <a:solidFill>
                  <a:srgbClr val="EA9312">
                    <a:alpha val="95000"/>
                  </a:srgbClr>
                </a:solidFill>
                <a:effectLst>
                  <a:glow rad="63500">
                    <a:srgbClr val="FFC000">
                      <a:alpha val="3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PK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0190" y="1150620"/>
            <a:ext cx="3629025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led-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5590" y="2190115"/>
            <a:ext cx="1905000" cy="1905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 rot="18360000">
            <a:off x="3209925" y="3125470"/>
            <a:ext cx="254635" cy="90678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0640000">
            <a:off x="2637155" y="3745865"/>
            <a:ext cx="243840" cy="80137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20"/>
          <p:cNvSpPr txBox="1"/>
          <p:nvPr/>
        </p:nvSpPr>
        <p:spPr>
          <a:xfrm>
            <a:off x="975036" y="343184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400" b="0" dirty="0">
                <a:solidFill>
                  <a:srgbClr val="F39800"/>
                </a:solidFill>
                <a:sym typeface="+mn-ea"/>
              </a:rPr>
              <a:t>柠檬发电演示</a:t>
            </a:r>
          </a:p>
        </p:txBody>
      </p:sp>
      <p:pic>
        <p:nvPicPr>
          <p:cNvPr id="13" name="图片 12" descr="夹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9960" y="4095115"/>
            <a:ext cx="1439545" cy="1439545"/>
          </a:xfrm>
          <a:prstGeom prst="rect">
            <a:avLst/>
          </a:prstGeom>
        </p:spPr>
      </p:pic>
      <p:pic>
        <p:nvPicPr>
          <p:cNvPr id="14" name="图片 13" descr="夹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20000">
            <a:off x="3185795" y="3418205"/>
            <a:ext cx="1186180" cy="1186180"/>
          </a:xfrm>
          <a:prstGeom prst="rect">
            <a:avLst/>
          </a:prstGeom>
        </p:spPr>
      </p:pic>
      <p:pic>
        <p:nvPicPr>
          <p:cNvPr id="6" name="图片 5" descr="夹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20000">
            <a:off x="8982075" y="3479800"/>
            <a:ext cx="1333500" cy="1333500"/>
          </a:xfrm>
          <a:prstGeom prst="rect">
            <a:avLst/>
          </a:prstGeom>
        </p:spPr>
      </p:pic>
      <p:pic>
        <p:nvPicPr>
          <p:cNvPr id="7" name="图片 6" descr="夹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80000">
            <a:off x="9846310" y="3604260"/>
            <a:ext cx="1339850" cy="133985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2988310" y="3480435"/>
            <a:ext cx="6883400" cy="2121535"/>
          </a:xfrm>
          <a:custGeom>
            <a:avLst/>
            <a:gdLst>
              <a:gd name="connisteX0" fmla="*/ 0 w 6575425"/>
              <a:gd name="connsiteY0" fmla="*/ 1925799 h 2434099"/>
              <a:gd name="connisteX1" fmla="*/ 2180590 w 6575425"/>
              <a:gd name="connsiteY1" fmla="*/ 2325214 h 2434099"/>
              <a:gd name="connisteX2" fmla="*/ 4544695 w 6575425"/>
              <a:gd name="connsiteY2" fmla="*/ 128114 h 2434099"/>
              <a:gd name="connisteX3" fmla="*/ 6575425 w 6575425"/>
              <a:gd name="connsiteY3" fmla="*/ 427199 h 243409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575425" h="2434099">
                <a:moveTo>
                  <a:pt x="0" y="1925799"/>
                </a:moveTo>
                <a:cubicBezTo>
                  <a:pt x="388620" y="2049624"/>
                  <a:pt x="1271905" y="2684624"/>
                  <a:pt x="2180590" y="2325214"/>
                </a:cubicBezTo>
                <a:cubicBezTo>
                  <a:pt x="3089275" y="1965804"/>
                  <a:pt x="3665855" y="507844"/>
                  <a:pt x="4544695" y="128114"/>
                </a:cubicBezTo>
                <a:cubicBezTo>
                  <a:pt x="5423535" y="-251616"/>
                  <a:pt x="6216650" y="323694"/>
                  <a:pt x="6575425" y="4271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920490" y="2262505"/>
            <a:ext cx="6525895" cy="1909445"/>
          </a:xfrm>
          <a:custGeom>
            <a:avLst/>
            <a:gdLst>
              <a:gd name="connisteX0" fmla="*/ 0 w 6342380"/>
              <a:gd name="connsiteY0" fmla="*/ 1616156 h 1616156"/>
              <a:gd name="connisteX1" fmla="*/ 2230755 w 6342380"/>
              <a:gd name="connsiteY1" fmla="*/ 84536 h 1616156"/>
              <a:gd name="connisteX2" fmla="*/ 5643245 w 6342380"/>
              <a:gd name="connsiteY2" fmla="*/ 417911 h 1616156"/>
              <a:gd name="connisteX3" fmla="*/ 6342380 w 6342380"/>
              <a:gd name="connsiteY3" fmla="*/ 1350091 h 161615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342380" h="1616156">
                <a:moveTo>
                  <a:pt x="0" y="1616156"/>
                </a:moveTo>
                <a:cubicBezTo>
                  <a:pt x="377825" y="1303101"/>
                  <a:pt x="1102360" y="323931"/>
                  <a:pt x="2230755" y="84536"/>
                </a:cubicBezTo>
                <a:cubicBezTo>
                  <a:pt x="3359150" y="-154859"/>
                  <a:pt x="4820920" y="164546"/>
                  <a:pt x="5643245" y="417911"/>
                </a:cubicBezTo>
                <a:cubicBezTo>
                  <a:pt x="6465570" y="671276"/>
                  <a:pt x="6270625" y="1170386"/>
                  <a:pt x="6342380" y="13500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柠檬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0945" y="1969770"/>
            <a:ext cx="2202180" cy="220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18820" y="366527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400" b="0" dirty="0">
                <a:solidFill>
                  <a:srgbClr val="F39800"/>
                </a:solidFill>
                <a:sym typeface="+mn-ea"/>
              </a:rPr>
              <a:t>水果发电分析</a:t>
            </a:r>
          </a:p>
        </p:txBody>
      </p:sp>
      <p:pic>
        <p:nvPicPr>
          <p:cNvPr id="3" name="图片 2" descr="柠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255" y="3512820"/>
            <a:ext cx="2202180" cy="2202180"/>
          </a:xfrm>
          <a:prstGeom prst="rect">
            <a:avLst/>
          </a:prstGeom>
        </p:spPr>
      </p:pic>
      <p:pic>
        <p:nvPicPr>
          <p:cNvPr id="4" name="图片 3" descr="苹果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255" y="1316355"/>
            <a:ext cx="1627505" cy="1627505"/>
          </a:xfrm>
          <a:prstGeom prst="rect">
            <a:avLst/>
          </a:prstGeom>
        </p:spPr>
      </p:pic>
      <p:pic>
        <p:nvPicPr>
          <p:cNvPr id="5" name="图片 4" descr="西瓜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1690" y="3058795"/>
            <a:ext cx="2381885" cy="2381885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3905250" y="5715000"/>
            <a:ext cx="4183380" cy="539750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结论：水果发电需要电解质</a:t>
            </a:r>
          </a:p>
        </p:txBody>
      </p:sp>
      <p:sp>
        <p:nvSpPr>
          <p:cNvPr id="7" name="云形标注 6"/>
          <p:cNvSpPr/>
          <p:nvPr/>
        </p:nvSpPr>
        <p:spPr>
          <a:xfrm>
            <a:off x="6495415" y="2185035"/>
            <a:ext cx="2049780" cy="1239520"/>
          </a:xfrm>
          <a:prstGeom prst="cloudCallout">
            <a:avLst>
              <a:gd name="adj1" fmla="val 47087"/>
              <a:gd name="adj2" fmla="val 63575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727825" y="2520315"/>
            <a:ext cx="18173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水果发电需要水分！</a:t>
            </a:r>
          </a:p>
        </p:txBody>
      </p:sp>
      <p:sp>
        <p:nvSpPr>
          <p:cNvPr id="14" name="云形标注 13"/>
          <p:cNvSpPr/>
          <p:nvPr/>
        </p:nvSpPr>
        <p:spPr>
          <a:xfrm>
            <a:off x="4115435" y="2299970"/>
            <a:ext cx="1986915" cy="1066800"/>
          </a:xfrm>
          <a:prstGeom prst="cloudCallout">
            <a:avLst>
              <a:gd name="adj1" fmla="val -62176"/>
              <a:gd name="adj2" fmla="val 73809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441190" y="2482215"/>
            <a:ext cx="19081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越酸，水果发</a:t>
            </a:r>
          </a:p>
          <a:p>
            <a:r>
              <a:rPr lang="zh-CN" altLang="en-US">
                <a:solidFill>
                  <a:schemeClr val="bg1"/>
                </a:solidFill>
              </a:rPr>
              <a:t>电量越大！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rcRect l="23360"/>
          <a:stretch>
            <a:fillRect/>
          </a:stretch>
        </p:blipFill>
        <p:spPr>
          <a:xfrm>
            <a:off x="8690610" y="915670"/>
            <a:ext cx="27813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7" grpId="0" bldLvl="0" animBg="1"/>
      <p:bldP spid="7" grpId="1" animBg="1"/>
      <p:bldP spid="12" grpId="0"/>
      <p:bldP spid="12" grpId="1"/>
      <p:bldP spid="14" grpId="0" bldLvl="0" animBg="1"/>
      <p:bldP spid="14" grpId="1" animBg="1"/>
      <p:bldP spid="15" grpId="0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火星科学院-教学幻灯片-3-0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35" y="-3175"/>
            <a:ext cx="12191157" cy="68643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62050" y="2766695"/>
            <a:ext cx="6954066" cy="1419860"/>
            <a:chOff x="1665" y="4357"/>
            <a:chExt cx="10951" cy="2236"/>
          </a:xfrm>
        </p:grpSpPr>
        <p:sp>
          <p:nvSpPr>
            <p:cNvPr id="162820" name="文本框 2"/>
            <p:cNvSpPr>
              <a:spLocks noChangeArrowheads="1"/>
            </p:cNvSpPr>
            <p:nvPr/>
          </p:nvSpPr>
          <p:spPr bwMode="auto">
            <a:xfrm>
              <a:off x="3544" y="4414"/>
              <a:ext cx="9072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Microsoft YaHei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665" y="4357"/>
              <a:ext cx="9357" cy="1336"/>
              <a:chOff x="1665" y="4357"/>
              <a:chExt cx="9357" cy="133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1665" y="4357"/>
                <a:ext cx="1336" cy="1336"/>
              </a:xfrm>
              <a:prstGeom prst="roundRect">
                <a:avLst/>
              </a:prstGeom>
              <a:solidFill>
                <a:srgbClr val="F39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" name="文本框 2"/>
              <p:cNvSpPr>
                <a:spLocks noChangeArrowheads="1"/>
              </p:cNvSpPr>
              <p:nvPr/>
            </p:nvSpPr>
            <p:spPr bwMode="auto">
              <a:xfrm>
                <a:off x="1950" y="4414"/>
                <a:ext cx="9072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4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" panose="020B0503020204020204" pitchFamily="34" charset="-122"/>
                    <a:cs typeface="+mn-cs"/>
                    <a:sym typeface="Microsoft YaHei" panose="020B0503020204020204" pitchFamily="34" charset="-122"/>
                  </a:rPr>
                  <a:t>2</a:t>
                </a:r>
              </a:p>
            </p:txBody>
          </p:sp>
        </p:grpSp>
      </p:grpSp>
      <p:sp>
        <p:nvSpPr>
          <p:cNvPr id="2" name="文本框 2"/>
          <p:cNvSpPr>
            <a:spLocks noChangeArrowheads="1"/>
          </p:cNvSpPr>
          <p:nvPr/>
        </p:nvSpPr>
        <p:spPr bwMode="auto">
          <a:xfrm>
            <a:off x="2355245" y="2802890"/>
            <a:ext cx="5618861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9pPr>
          </a:lstStyle>
          <a:p>
            <a:pPr lvl="0" eaLnBrk="0" hangingPunct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zh-CN" altLang="en-US" sz="4200" i="0" u="none" strike="noStrike" kern="1200" cap="none" spc="0" normalizeH="0" baseline="0" noProof="0" dirty="0" smtClean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rPr>
              <a:t>盐</a:t>
            </a:r>
            <a:r>
              <a:rPr lang="zh-CN" altLang="en-US" sz="4200" dirty="0" smtClean="0">
                <a:solidFill>
                  <a:srgbClr val="F39800"/>
                </a:solidFill>
                <a:ea typeface="Microsoft YaHei" panose="020B0503020204020204" pitchFamily="34" charset="-122"/>
                <a:sym typeface="Microsoft YaHei" panose="020B0503020204020204" pitchFamily="34" charset="-122"/>
              </a:rPr>
              <a:t>能发电吗？</a:t>
            </a:r>
            <a:endParaRPr kumimoji="0" lang="zh-CN" altLang="en-US" sz="4200" i="0" u="none" strike="noStrike" kern="1200" cap="none" spc="0" normalizeH="0" baseline="0" noProof="0" dirty="0">
              <a:ln>
                <a:noFill/>
              </a:ln>
              <a:solidFill>
                <a:srgbClr val="F39800"/>
              </a:solidFill>
              <a:effectLst/>
              <a:uLnTx/>
              <a:uFillTx/>
              <a:ea typeface="Microsoft YaHei" panose="020B0503020204020204" pitchFamily="34" charset="-122"/>
              <a:cs typeface="+mn-cs"/>
              <a:sym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0"/>
          <p:cNvSpPr txBox="1"/>
          <p:nvPr/>
        </p:nvSpPr>
        <p:spPr>
          <a:xfrm>
            <a:off x="1032155" y="353827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400" b="0" dirty="0">
                <a:solidFill>
                  <a:srgbClr val="F39800"/>
                </a:solidFill>
                <a:sym typeface="+mn-ea"/>
              </a:rPr>
              <a:t>盐水可以发电吗？</a:t>
            </a:r>
          </a:p>
        </p:txBody>
      </p:sp>
      <p:pic>
        <p:nvPicPr>
          <p:cNvPr id="3" name="图片 2" descr="土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420000">
            <a:off x="1483360" y="1834515"/>
            <a:ext cx="2903220" cy="2903220"/>
          </a:xfrm>
          <a:prstGeom prst="rect">
            <a:avLst/>
          </a:prstGeom>
        </p:spPr>
      </p:pic>
      <p:sp>
        <p:nvSpPr>
          <p:cNvPr id="14" name="右箭头 13"/>
          <p:cNvSpPr/>
          <p:nvPr/>
        </p:nvSpPr>
        <p:spPr>
          <a:xfrm>
            <a:off x="4344670" y="2935605"/>
            <a:ext cx="1945640" cy="419100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rcRect l="12656" t="573" r="10389" b="2513"/>
          <a:stretch>
            <a:fillRect/>
          </a:stretch>
        </p:blipFill>
        <p:spPr>
          <a:xfrm>
            <a:off x="6708140" y="1811655"/>
            <a:ext cx="3894455" cy="294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2390" y="1539875"/>
            <a:ext cx="9507220" cy="4194074"/>
          </a:xfrm>
          <a:prstGeom prst="roundRect">
            <a:avLst/>
          </a:prstGeom>
          <a:solidFill>
            <a:srgbClr val="F398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1.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以下哪种颜色吸光的能力更强？（     ）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Microsoft YaHei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   A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白色</a:t>
            </a:r>
            <a:r>
              <a:rPr lang="zh-CN" altLang="en-US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      </a:t>
            </a:r>
            <a:r>
              <a:rPr lang="en-US" altLang="zh-CN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B </a:t>
            </a:r>
            <a:r>
              <a:rPr lang="zh-CN" altLang="en-US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红色       </a:t>
            </a:r>
            <a:r>
              <a:rPr lang="en-US" altLang="zh-CN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C  </a:t>
            </a:r>
            <a:r>
              <a:rPr lang="zh-CN" altLang="en-US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灰色      </a:t>
            </a:r>
            <a:r>
              <a:rPr lang="en-US" altLang="zh-CN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D </a:t>
            </a:r>
            <a:r>
              <a:rPr lang="zh-CN" altLang="en-US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黑色</a:t>
            </a:r>
            <a:endParaRPr lang="en-US" altLang="zh-CN" sz="20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Microsoft YaHei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2.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太阳能发电厂一般建在是 </a:t>
            </a: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                          </a:t>
            </a:r>
            <a:r>
              <a:rPr kumimoji="0" lang="zh-CN" altLang="en-US" sz="2000" b="0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。</a:t>
            </a:r>
            <a:endParaRPr kumimoji="0" lang="zh-CN" altLang="en-US" sz="2000" b="0" i="0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Microsoft YaHei" panose="020B0503020204020204" pitchFamily="34" charset="-122"/>
            </a:endParaRPr>
          </a:p>
          <a:p>
            <a:pPr marL="0" marR="0" lvl="0" indent="0" algn="l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3.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下列哪个说法是不正确的（     ）？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Microsoft YaHei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   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太阳能发电量是有限的  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B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太空中也会用到太阳能 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 太阳能不是清洁能源</a:t>
            </a: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4.</a:t>
            </a:r>
            <a:r>
              <a:rPr lang="zh-CN" altLang="en-US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太阳能发电的工作原理</a:t>
            </a:r>
            <a:r>
              <a:rPr lang="zh-CN" altLang="en-US" sz="2000" u="sng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                                   </a:t>
            </a:r>
            <a:r>
              <a:rPr lang="zh-CN" altLang="en-US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Microsoft YaHei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52345" y="841691"/>
            <a:ext cx="1662114" cy="442674"/>
          </a:xfrm>
          <a:prstGeom prst="roundRect">
            <a:avLst/>
          </a:prstGeom>
          <a:solidFill>
            <a:srgbClr val="F39800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dirty="0">
                <a:solidFill>
                  <a:schemeClr val="bg1"/>
                </a:solidFill>
                <a:latin typeface="Verdana" panose="020B0604030504040204" pitchFamily="34" charset="0"/>
                <a:ea typeface="Microsoft YaHei" panose="020B0503020204020204" pitchFamily="34" charset="-122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Microsoft YaHei" panose="020B0503020204020204" pitchFamily="34" charset="-122"/>
                <a:cs typeface="+mn-cs"/>
              </a:rPr>
              <a:t>分钟小评测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66740" y="2016760"/>
            <a:ext cx="6280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D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89676" y="3858290"/>
            <a:ext cx="34687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C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89500" y="3156585"/>
            <a:ext cx="5336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旷野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07745" y="450215"/>
            <a:ext cx="11569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400" dirty="0">
                <a:solidFill>
                  <a:srgbClr val="F398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小测评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850765" y="4973320"/>
            <a:ext cx="2154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光伏效应</a:t>
            </a:r>
          </a:p>
        </p:txBody>
      </p:sp>
      <p:sp>
        <p:nvSpPr>
          <p:cNvPr id="7181" name="文本框 23"/>
          <p:cNvSpPr txBox="1"/>
          <p:nvPr/>
        </p:nvSpPr>
        <p:spPr>
          <a:xfrm>
            <a:off x="4297455" y="450448"/>
            <a:ext cx="2953348" cy="833917"/>
          </a:xfrm>
          <a:prstGeom prst="roundRect">
            <a:avLst/>
          </a:prstGeom>
          <a:solidFill>
            <a:srgbClr val="F39800"/>
          </a:solidFill>
          <a:ln w="9525">
            <a:noFill/>
            <a:miter/>
          </a:ln>
        </p:spPr>
        <p:txBody>
          <a:bodyPr wrap="square">
            <a:spAutoFit/>
          </a:bodyPr>
          <a:lstStyle>
            <a:lvl1pPr marL="361950" indent="-361950" algn="just" defTabSz="514350" rtl="0" eaLnBrk="0" fontAlgn="base" hangingPunct="0">
              <a:lnSpc>
                <a:spcPct val="110000"/>
              </a:lnSpc>
              <a:spcBef>
                <a:spcPts val="1015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u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51435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340"/>
              </a:spcAft>
              <a:buClr>
                <a:srgbClr val="A1BBEE"/>
              </a:buClr>
              <a:buFont typeface="幼圆" panose="02010509060101010101" pitchFamily="49" charset="-122"/>
              <a:buChar char=" "/>
              <a:defRPr sz="1600" kern="1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zh-CN" altLang="en-US" sz="4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科学加油站</a:t>
            </a:r>
            <a:endParaRPr kumimoji="0" lang="zh-CN" altLang="zh-CN" sz="4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8" grpId="0"/>
      <p:bldP spid="13" grpId="0"/>
      <p:bldP spid="1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0"/>
          <p:cNvSpPr txBox="1"/>
          <p:nvPr/>
        </p:nvSpPr>
        <p:spPr>
          <a:xfrm>
            <a:off x="1062355" y="321660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dirty="0">
                <a:solidFill>
                  <a:srgbClr val="F39800"/>
                </a:solidFill>
                <a:sym typeface="+mn-ea"/>
              </a:rPr>
              <a:t>盐水发电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5531557" y="2087344"/>
            <a:ext cx="4372610" cy="3483610"/>
            <a:chOff x="12960" y="2825"/>
            <a:chExt cx="6886" cy="5486"/>
          </a:xfrm>
        </p:grpSpPr>
        <p:grpSp>
          <p:nvGrpSpPr>
            <p:cNvPr id="20" name="组合 19"/>
            <p:cNvGrpSpPr/>
            <p:nvPr/>
          </p:nvGrpSpPr>
          <p:grpSpPr>
            <a:xfrm>
              <a:off x="12960" y="2825"/>
              <a:ext cx="6886" cy="5486"/>
              <a:chOff x="16236" y="3816"/>
              <a:chExt cx="6886" cy="5486"/>
            </a:xfrm>
          </p:grpSpPr>
          <p:sp>
            <p:nvSpPr>
              <p:cNvPr id="30" name="折角形 18"/>
              <p:cNvSpPr/>
              <p:nvPr/>
            </p:nvSpPr>
            <p:spPr>
              <a:xfrm>
                <a:off x="16236" y="3816"/>
                <a:ext cx="6886" cy="5486"/>
              </a:xfrm>
              <a:prstGeom prst="foldedCorner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40" name="文本框 9"/>
              <p:cNvSpPr txBox="1"/>
              <p:nvPr/>
            </p:nvSpPr>
            <p:spPr>
              <a:xfrm>
                <a:off x="16796" y="5711"/>
                <a:ext cx="4164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C8338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实验现象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6769" y="4260"/>
                <a:ext cx="510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>
                    <a:solidFill>
                      <a:schemeClr val="accent2">
                        <a:lumMod val="75000"/>
                      </a:schemeClr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实验猜想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6702" y="4924"/>
                <a:ext cx="5187" cy="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latin typeface="Microsoft YaHei" panose="020B0503020204020204" pitchFamily="34" charset="-122"/>
                  </a:rPr>
                  <a:t>盐水可以发电吗</a:t>
                </a:r>
                <a:r>
                  <a:rPr lang="zh-CN" altLang="en-US" sz="2000" dirty="0" smtClean="0"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？</a:t>
                </a:r>
                <a:endParaRPr lang="zh-CN" altLang="en-US" sz="2000" dirty="0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6769" y="6343"/>
                <a:ext cx="5871" cy="7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 smtClean="0">
                    <a:latin typeface="Microsoft YaHei" panose="020B0503020204020204" pitchFamily="34" charset="-122"/>
                    <a:ea typeface="Microsoft YaHei" panose="020B0503020204020204" pitchFamily="34" charset="-122"/>
                    <a:cs typeface="Microsoft YaHei" panose="020B0503020204020204" pitchFamily="34" charset="-122"/>
                  </a:rPr>
                  <a:t>小灯（</a:t>
                </a:r>
                <a:r>
                  <a:rPr lang="zh-CN" altLang="en-US" sz="2000" dirty="0" smtClean="0">
                    <a:latin typeface="Microsoft YaHei" panose="020B0503020204020204" pitchFamily="34" charset="-122"/>
                    <a:cs typeface="Microsoft YaHei" panose="020B0503020204020204" pitchFamily="34" charset="-122"/>
                  </a:rPr>
                  <a:t>有</a:t>
                </a:r>
                <a:r>
                  <a:rPr lang="en-US" altLang="zh-CN" sz="2000" dirty="0" smtClean="0">
                    <a:latin typeface="Microsoft YaHei" panose="020B0503020204020204" pitchFamily="34" charset="-122"/>
                    <a:cs typeface="Microsoft YaHei" panose="020B0503020204020204" pitchFamily="34" charset="-122"/>
                  </a:rPr>
                  <a:t>/</a:t>
                </a:r>
                <a:r>
                  <a:rPr lang="zh-CN" altLang="en-US" sz="2000" dirty="0" smtClean="0">
                    <a:latin typeface="Microsoft YaHei" panose="020B0503020204020204" pitchFamily="34" charset="-122"/>
                    <a:cs typeface="Microsoft YaHei" panose="020B0503020204020204" pitchFamily="34" charset="-122"/>
                  </a:rPr>
                  <a:t>没有</a:t>
                </a:r>
                <a:r>
                  <a:rPr lang="zh-CN" altLang="en-US" sz="2000" dirty="0" smtClean="0">
                    <a:latin typeface="Microsoft YaHei" panose="020B0503020204020204" pitchFamily="34" charset="-122"/>
                    <a:ea typeface="Microsoft YaHei" panose="020B0503020204020204" pitchFamily="34" charset="-122"/>
                    <a:cs typeface="Microsoft YaHei" panose="020B0503020204020204" pitchFamily="34" charset="-122"/>
                  </a:rPr>
                  <a:t>）亮。</a:t>
                </a:r>
                <a:endParaRPr lang="zh-CN" altLang="en-US" sz="20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Microsoft YaHei" panose="020B0503020204020204" pitchFamily="34" charset="-122"/>
                </a:endParaRPr>
              </a:p>
            </p:txBody>
          </p:sp>
        </p:grpSp>
        <p:sp>
          <p:nvSpPr>
            <p:cNvPr id="26" name="椭圆 14"/>
            <p:cNvSpPr/>
            <p:nvPr/>
          </p:nvSpPr>
          <p:spPr>
            <a:xfrm>
              <a:off x="13148" y="3452"/>
              <a:ext cx="321" cy="283"/>
            </a:xfrm>
            <a:prstGeom prst="ellipse">
              <a:avLst/>
            </a:prstGeom>
            <a:solidFill>
              <a:srgbClr val="C55A1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0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8" name="椭圆 15"/>
            <p:cNvSpPr/>
            <p:nvPr/>
          </p:nvSpPr>
          <p:spPr>
            <a:xfrm>
              <a:off x="13199" y="4915"/>
              <a:ext cx="321" cy="283"/>
            </a:xfrm>
            <a:prstGeom prst="ellipse">
              <a:avLst/>
            </a:prstGeom>
            <a:solidFill>
              <a:srgbClr val="548B5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</p:grpSp>
      <p:sp>
        <p:nvSpPr>
          <p:cNvPr id="31" name="椭圆 14"/>
          <p:cNvSpPr/>
          <p:nvPr/>
        </p:nvSpPr>
        <p:spPr>
          <a:xfrm>
            <a:off x="5683322" y="4324367"/>
            <a:ext cx="203835" cy="2162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2000">
              <a:solidFill>
                <a:schemeClr val="accent2">
                  <a:lumMod val="7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5887157" y="4232938"/>
            <a:ext cx="26441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实验结论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883241" y="4647281"/>
            <a:ext cx="321331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Microsoft YaHei" panose="020B0503020204020204" pitchFamily="34" charset="-122"/>
                <a:sym typeface="+mn-ea"/>
              </a:rPr>
              <a:t>盐水（可以</a:t>
            </a:r>
            <a:r>
              <a:rPr lang="en-US" altLang="zh-CN" sz="2000" dirty="0" smtClean="0">
                <a:latin typeface="Microsoft YaHei" panose="020B0503020204020204" pitchFamily="34" charset="-122"/>
                <a:sym typeface="+mn-ea"/>
              </a:rPr>
              <a:t>/</a:t>
            </a:r>
            <a:r>
              <a:rPr lang="zh-CN" altLang="en-US" sz="2000" dirty="0" smtClean="0">
                <a:latin typeface="Microsoft YaHei" panose="020B0503020204020204" pitchFamily="34" charset="-122"/>
                <a:sym typeface="+mn-ea"/>
              </a:rPr>
              <a:t>不可以）发电</a:t>
            </a:r>
            <a:endParaRPr lang="zh-CN" altLang="en-US" sz="2000" dirty="0">
              <a:latin typeface="Microsoft YaHei" panose="020B0503020204020204" pitchFamily="3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22496" y="1066124"/>
            <a:ext cx="3726180" cy="5010232"/>
            <a:chOff x="1825696" y="1453454"/>
            <a:chExt cx="3726180" cy="5010232"/>
          </a:xfrm>
        </p:grpSpPr>
        <p:pic>
          <p:nvPicPr>
            <p:cNvPr id="4" name="图片 3" descr="杯子无把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25696" y="2737506"/>
              <a:ext cx="3726180" cy="372618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020377" y="3720419"/>
              <a:ext cx="357505" cy="99314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23" name="矩形 22"/>
            <p:cNvSpPr/>
            <p:nvPr/>
          </p:nvSpPr>
          <p:spPr>
            <a:xfrm>
              <a:off x="3986212" y="3739469"/>
              <a:ext cx="372745" cy="95440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4260000">
              <a:off x="3535565" y="2790608"/>
              <a:ext cx="1177373" cy="439593"/>
            </a:xfrm>
            <a:custGeom>
              <a:avLst/>
              <a:gdLst>
                <a:gd name="connisteX0" fmla="*/ 0 w 6342380"/>
                <a:gd name="connsiteY0" fmla="*/ 1616156 h 1616156"/>
                <a:gd name="connisteX1" fmla="*/ 2230755 w 6342380"/>
                <a:gd name="connsiteY1" fmla="*/ 84536 h 1616156"/>
                <a:gd name="connisteX2" fmla="*/ 5643245 w 6342380"/>
                <a:gd name="connsiteY2" fmla="*/ 417911 h 1616156"/>
                <a:gd name="connisteX3" fmla="*/ 6342380 w 6342380"/>
                <a:gd name="connsiteY3" fmla="*/ 1350091 h 161615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6342380" h="1616156">
                  <a:moveTo>
                    <a:pt x="0" y="1616156"/>
                  </a:moveTo>
                  <a:cubicBezTo>
                    <a:pt x="377825" y="1303101"/>
                    <a:pt x="1102360" y="323931"/>
                    <a:pt x="2230755" y="84536"/>
                  </a:cubicBezTo>
                  <a:cubicBezTo>
                    <a:pt x="3359150" y="-154859"/>
                    <a:pt x="4820920" y="164546"/>
                    <a:pt x="5643245" y="417911"/>
                  </a:cubicBezTo>
                  <a:cubicBezTo>
                    <a:pt x="6465570" y="671276"/>
                    <a:pt x="6270625" y="1170386"/>
                    <a:pt x="6342380" y="1350091"/>
                  </a:cubicBezTo>
                </a:path>
              </a:pathLst>
            </a:cu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16200000">
              <a:off x="2554644" y="2633476"/>
              <a:ext cx="1134209" cy="840285"/>
            </a:xfrm>
            <a:custGeom>
              <a:avLst/>
              <a:gdLst>
                <a:gd name="connisteX0" fmla="*/ 0 w 6342380"/>
                <a:gd name="connsiteY0" fmla="*/ 1616156 h 1616156"/>
                <a:gd name="connisteX1" fmla="*/ 2230755 w 6342380"/>
                <a:gd name="connsiteY1" fmla="*/ 84536 h 1616156"/>
                <a:gd name="connisteX2" fmla="*/ 5643245 w 6342380"/>
                <a:gd name="connsiteY2" fmla="*/ 417911 h 1616156"/>
                <a:gd name="connisteX3" fmla="*/ 6342380 w 6342380"/>
                <a:gd name="connsiteY3" fmla="*/ 1350091 h 161615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6342380" h="1616156">
                  <a:moveTo>
                    <a:pt x="0" y="1616156"/>
                  </a:moveTo>
                  <a:cubicBezTo>
                    <a:pt x="377825" y="1303101"/>
                    <a:pt x="1102360" y="323931"/>
                    <a:pt x="2230755" y="84536"/>
                  </a:cubicBezTo>
                  <a:cubicBezTo>
                    <a:pt x="3359150" y="-154859"/>
                    <a:pt x="4820920" y="164546"/>
                    <a:pt x="5643245" y="417911"/>
                  </a:cubicBezTo>
                  <a:cubicBezTo>
                    <a:pt x="6465570" y="671276"/>
                    <a:pt x="6270625" y="1170386"/>
                    <a:pt x="6342380" y="1350091"/>
                  </a:cubicBezTo>
                </a:path>
              </a:pathLst>
            </a:cu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 descr="夹子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2600000">
              <a:off x="3622992" y="2731724"/>
              <a:ext cx="1339850" cy="1339850"/>
            </a:xfrm>
            <a:prstGeom prst="rect">
              <a:avLst/>
            </a:prstGeom>
          </p:spPr>
        </p:pic>
        <p:pic>
          <p:nvPicPr>
            <p:cNvPr id="8" name="图片 7" descr="夹子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2240000">
              <a:off x="2612707" y="2762204"/>
              <a:ext cx="1339850" cy="1339850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3198177" y="5241244"/>
              <a:ext cx="95758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/>
                <a:t>盐水</a:t>
              </a:r>
            </a:p>
          </p:txBody>
        </p:sp>
        <p:pic>
          <p:nvPicPr>
            <p:cNvPr id="36" name="图片 35" descr="led-o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45408" y="1453454"/>
              <a:ext cx="1188781" cy="118878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5" grpId="1" animBg="1"/>
      <p:bldP spid="23" grpId="1" animBg="1"/>
      <p:bldP spid="10" grpId="1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06755" y="315727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400" b="0" dirty="0">
                <a:solidFill>
                  <a:srgbClr val="F39800"/>
                </a:solidFill>
                <a:sym typeface="+mn-ea"/>
              </a:rPr>
              <a:t>原电池的构成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1038860" y="1148715"/>
            <a:ext cx="10114915" cy="4756785"/>
          </a:xfrm>
          <a:prstGeom prst="roundRect">
            <a:avLst/>
          </a:prstGeom>
          <a:solidFill>
            <a:srgbClr val="F398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27555" y="2761615"/>
            <a:ext cx="27432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/>
              <a:t>水果发电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4455795" y="1663065"/>
            <a:ext cx="955040" cy="2902585"/>
          </a:xfrm>
          <a:prstGeom prst="leftBrace">
            <a:avLst>
              <a:gd name="adj1" fmla="val 11505"/>
              <a:gd name="adj2" fmla="val 51584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闪电形 3"/>
          <p:cNvSpPr/>
          <p:nvPr/>
        </p:nvSpPr>
        <p:spPr>
          <a:xfrm rot="20820000" flipH="1">
            <a:off x="1775460" y="2723515"/>
            <a:ext cx="708660" cy="782955"/>
          </a:xfrm>
          <a:prstGeom prst="lightningBol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51650" y="1888490"/>
            <a:ext cx="2425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3600"/>
              <a:t>电解质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02680" y="3369945"/>
            <a:ext cx="409511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600"/>
              <a:t>两种不同金属</a:t>
            </a:r>
          </a:p>
          <a:p>
            <a:pPr algn="ctr"/>
            <a:r>
              <a:rPr lang="zh-CN" altLang="zh-CN" sz="2400">
                <a:sym typeface="+mn-ea"/>
              </a:rPr>
              <a:t>（正极是碳也可以）</a:t>
            </a:r>
            <a:endParaRPr lang="zh-CN" altLang="zh-CN" sz="3600"/>
          </a:p>
          <a:p>
            <a:pPr algn="ctr"/>
            <a:endParaRPr lang="zh-CN" altLang="zh-CN" sz="3600"/>
          </a:p>
          <a:p>
            <a:pPr algn="ctr"/>
            <a:endParaRPr lang="zh-CN" altLang="zh-CN" sz="2400"/>
          </a:p>
        </p:txBody>
      </p:sp>
      <p:pic>
        <p:nvPicPr>
          <p:cNvPr id="7" name="图片 6" descr="橙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9575" y="1779270"/>
            <a:ext cx="864006" cy="864006"/>
          </a:xfrm>
          <a:prstGeom prst="rect">
            <a:avLst/>
          </a:prstGeom>
        </p:spPr>
      </p:pic>
      <p:pic>
        <p:nvPicPr>
          <p:cNvPr id="8" name="图片 7" descr="金属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575" y="3369945"/>
            <a:ext cx="864006" cy="86400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201795" y="4810125"/>
            <a:ext cx="343916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原电池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/>
      <p:bldP spid="6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火星科学院-教学幻灯片-3-0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35" y="-3175"/>
            <a:ext cx="12191157" cy="68643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62050" y="2766695"/>
            <a:ext cx="6954066" cy="1419860"/>
            <a:chOff x="1665" y="4357"/>
            <a:chExt cx="10951" cy="2236"/>
          </a:xfrm>
        </p:grpSpPr>
        <p:sp>
          <p:nvSpPr>
            <p:cNvPr id="162820" name="文本框 2"/>
            <p:cNvSpPr>
              <a:spLocks noChangeArrowheads="1"/>
            </p:cNvSpPr>
            <p:nvPr/>
          </p:nvSpPr>
          <p:spPr bwMode="auto">
            <a:xfrm>
              <a:off x="3544" y="4414"/>
              <a:ext cx="9072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Microsoft YaHei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665" y="4357"/>
              <a:ext cx="9357" cy="1336"/>
              <a:chOff x="1665" y="4357"/>
              <a:chExt cx="9357" cy="133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1665" y="4357"/>
                <a:ext cx="1336" cy="1336"/>
              </a:xfrm>
              <a:prstGeom prst="roundRect">
                <a:avLst/>
              </a:prstGeom>
              <a:solidFill>
                <a:srgbClr val="F39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" name="文本框 2"/>
              <p:cNvSpPr>
                <a:spLocks noChangeArrowheads="1"/>
              </p:cNvSpPr>
              <p:nvPr/>
            </p:nvSpPr>
            <p:spPr bwMode="auto">
              <a:xfrm>
                <a:off x="1950" y="4414"/>
                <a:ext cx="9072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4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" panose="020B0503020204020204" pitchFamily="34" charset="-122"/>
                    <a:cs typeface="+mn-cs"/>
                    <a:sym typeface="Microsoft YaHei" panose="020B0503020204020204" pitchFamily="34" charset="-122"/>
                  </a:rPr>
                  <a:t>3</a:t>
                </a:r>
              </a:p>
            </p:txBody>
          </p:sp>
        </p:grpSp>
      </p:grpSp>
      <p:sp>
        <p:nvSpPr>
          <p:cNvPr id="2" name="文本框 2"/>
          <p:cNvSpPr>
            <a:spLocks noChangeArrowheads="1"/>
          </p:cNvSpPr>
          <p:nvPr/>
        </p:nvSpPr>
        <p:spPr bwMode="auto">
          <a:xfrm>
            <a:off x="2355246" y="2802890"/>
            <a:ext cx="576087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rPr>
              <a:t>电池的前世今生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21715" y="353827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dirty="0">
                <a:solidFill>
                  <a:srgbClr val="F39800"/>
                </a:solidFill>
                <a:sym typeface="+mn-ea"/>
              </a:rPr>
              <a:t>伽伐尼的青蛙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4020" y="1201420"/>
            <a:ext cx="3241675" cy="44545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27555" y="5655945"/>
            <a:ext cx="2555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 </a:t>
            </a:r>
            <a:r>
              <a:rPr lang="zh-CN" altLang="en-US"/>
              <a:t>伽伐尼</a:t>
            </a:r>
          </a:p>
          <a:p>
            <a:pPr algn="ctr"/>
            <a:r>
              <a:rPr lang="en-US" altLang="zh-CN"/>
              <a:t>( 1737-1798 )</a:t>
            </a:r>
          </a:p>
        </p:txBody>
      </p:sp>
      <p:pic>
        <p:nvPicPr>
          <p:cNvPr id="4" name="图片 3" descr="青蛙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7620" y="1911985"/>
            <a:ext cx="3032760" cy="3032760"/>
          </a:xfrm>
          <a:prstGeom prst="rect">
            <a:avLst/>
          </a:prstGeom>
        </p:spPr>
      </p:pic>
      <p:pic>
        <p:nvPicPr>
          <p:cNvPr id="5" name="图片 4" descr="刀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8460" y="1470025"/>
            <a:ext cx="1905000" cy="1905000"/>
          </a:xfrm>
          <a:prstGeom prst="rect">
            <a:avLst/>
          </a:prstGeom>
        </p:spPr>
      </p:pic>
      <p:pic>
        <p:nvPicPr>
          <p:cNvPr id="6" name="图片 5" descr="伽伐尼动图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9810" y="1045210"/>
            <a:ext cx="4560570" cy="4610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8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32155" y="353827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dirty="0">
                <a:solidFill>
                  <a:srgbClr val="F39800"/>
                </a:solidFill>
                <a:sym typeface="+mn-ea"/>
              </a:rPr>
              <a:t>伏打的挑战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405" y="1171575"/>
            <a:ext cx="3670300" cy="4514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46935" y="5686425"/>
            <a:ext cx="2555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 </a:t>
            </a:r>
            <a:r>
              <a:rPr lang="zh-CN" altLang="en-US"/>
              <a:t>伏打</a:t>
            </a:r>
          </a:p>
          <a:p>
            <a:pPr algn="ctr"/>
            <a:r>
              <a:rPr lang="en-US" altLang="zh-CN"/>
              <a:t>( 1745-1827 )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8395" y="1811020"/>
            <a:ext cx="4353560" cy="323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06755" y="328427"/>
            <a:ext cx="54127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dirty="0">
                <a:solidFill>
                  <a:srgbClr val="F39800"/>
                </a:solidFill>
                <a:sym typeface="+mn-ea"/>
              </a:rPr>
              <a:t>世界上第一个电池</a:t>
            </a:r>
            <a:r>
              <a:rPr lang="en-US" altLang="zh-CN" sz="2400" b="0" dirty="0">
                <a:solidFill>
                  <a:srgbClr val="F39800"/>
                </a:solidFill>
                <a:sym typeface="+mn-ea"/>
              </a:rPr>
              <a:t>——</a:t>
            </a:r>
            <a:r>
              <a:rPr lang="zh-CN" altLang="en-US" sz="2400" b="0" dirty="0">
                <a:solidFill>
                  <a:srgbClr val="F39800"/>
                </a:solidFill>
                <a:sym typeface="+mn-ea"/>
              </a:rPr>
              <a:t>伏打电堆的诞生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8860" y="1014730"/>
            <a:ext cx="4447540" cy="4828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9435" y="1155700"/>
            <a:ext cx="3413125" cy="454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06755" y="328427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dirty="0">
                <a:solidFill>
                  <a:srgbClr val="F39800"/>
                </a:solidFill>
                <a:sym typeface="+mn-ea"/>
              </a:rPr>
              <a:t>我们生活中的电池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50" y="1572895"/>
            <a:ext cx="3245485" cy="32454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720" y="1817370"/>
            <a:ext cx="3222625" cy="3222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8815" y="1350645"/>
            <a:ext cx="3093720" cy="368935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1596390" y="5363845"/>
            <a:ext cx="1715770" cy="463550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一次电池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5020310" y="5363845"/>
            <a:ext cx="1877695" cy="463550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可充电电池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8995410" y="5363845"/>
            <a:ext cx="1699895" cy="463550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燃料电池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06755" y="341127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dirty="0">
                <a:solidFill>
                  <a:srgbClr val="F39800"/>
                </a:solidFill>
                <a:sym typeface="+mn-ea"/>
              </a:rPr>
              <a:t>电池的危害</a:t>
            </a:r>
          </a:p>
        </p:txBody>
      </p:sp>
      <p:pic>
        <p:nvPicPr>
          <p:cNvPr id="2" name="图片 1" descr="电池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7650" y="562902"/>
            <a:ext cx="1905000" cy="1905000"/>
          </a:xfrm>
          <a:prstGeom prst="rect">
            <a:avLst/>
          </a:prstGeom>
        </p:spPr>
      </p:pic>
      <p:pic>
        <p:nvPicPr>
          <p:cNvPr id="3" name="图片 2" descr="湖"/>
          <p:cNvPicPr/>
          <p:nvPr/>
        </p:nvPicPr>
        <p:blipFill>
          <a:blip r:embed="rId4"/>
          <a:stretch>
            <a:fillRect/>
          </a:stretch>
        </p:blipFill>
        <p:spPr>
          <a:xfrm>
            <a:off x="-12065" y="2960370"/>
            <a:ext cx="12204090" cy="2952022"/>
          </a:xfrm>
          <a:prstGeom prst="rect">
            <a:avLst/>
          </a:prstGeom>
        </p:spPr>
      </p:pic>
      <p:pic>
        <p:nvPicPr>
          <p:cNvPr id="4" name="图片 3" descr="湖 (1)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2960370"/>
            <a:ext cx="12209780" cy="2952115"/>
          </a:xfrm>
          <a:prstGeom prst="rect">
            <a:avLst/>
          </a:prstGeom>
        </p:spPr>
      </p:pic>
      <p:pic>
        <p:nvPicPr>
          <p:cNvPr id="5" name="图片 4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7605" y="3712845"/>
            <a:ext cx="792006" cy="792006"/>
          </a:xfrm>
          <a:prstGeom prst="rect">
            <a:avLst/>
          </a:prstGeom>
        </p:spPr>
      </p:pic>
      <p:pic>
        <p:nvPicPr>
          <p:cNvPr id="6" name="图片 5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1505" y="3655695"/>
            <a:ext cx="792006" cy="792006"/>
          </a:xfrm>
          <a:prstGeom prst="rect">
            <a:avLst/>
          </a:prstGeom>
        </p:spPr>
      </p:pic>
      <p:pic>
        <p:nvPicPr>
          <p:cNvPr id="7" name="图片 6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3705" y="3712845"/>
            <a:ext cx="792006" cy="792006"/>
          </a:xfrm>
          <a:prstGeom prst="rect">
            <a:avLst/>
          </a:prstGeom>
        </p:spPr>
      </p:pic>
      <p:pic>
        <p:nvPicPr>
          <p:cNvPr id="8" name="图片 7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9805" y="3712845"/>
            <a:ext cx="792006" cy="792006"/>
          </a:xfrm>
          <a:prstGeom prst="rect">
            <a:avLst/>
          </a:prstGeom>
        </p:spPr>
      </p:pic>
      <p:pic>
        <p:nvPicPr>
          <p:cNvPr id="10" name="图片 9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5905" y="3712845"/>
            <a:ext cx="792006" cy="792006"/>
          </a:xfrm>
          <a:prstGeom prst="rect">
            <a:avLst/>
          </a:prstGeom>
        </p:spPr>
      </p:pic>
      <p:pic>
        <p:nvPicPr>
          <p:cNvPr id="11" name="图片 10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9325" y="4475480"/>
            <a:ext cx="792006" cy="792006"/>
          </a:xfrm>
          <a:prstGeom prst="rect">
            <a:avLst/>
          </a:prstGeom>
        </p:spPr>
      </p:pic>
      <p:pic>
        <p:nvPicPr>
          <p:cNvPr id="12" name="图片 11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0665" y="4532630"/>
            <a:ext cx="792006" cy="792006"/>
          </a:xfrm>
          <a:prstGeom prst="rect">
            <a:avLst/>
          </a:prstGeom>
        </p:spPr>
      </p:pic>
      <p:pic>
        <p:nvPicPr>
          <p:cNvPr id="13" name="图片 12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2005" y="4532630"/>
            <a:ext cx="792006" cy="792006"/>
          </a:xfrm>
          <a:prstGeom prst="rect">
            <a:avLst/>
          </a:prstGeom>
        </p:spPr>
      </p:pic>
      <p:pic>
        <p:nvPicPr>
          <p:cNvPr id="14" name="图片 13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3345" y="4532630"/>
            <a:ext cx="792006" cy="792006"/>
          </a:xfrm>
          <a:prstGeom prst="rect">
            <a:avLst/>
          </a:prstGeom>
        </p:spPr>
      </p:pic>
      <p:pic>
        <p:nvPicPr>
          <p:cNvPr id="15" name="图片 14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4685" y="4532630"/>
            <a:ext cx="792006" cy="792006"/>
          </a:xfrm>
          <a:prstGeom prst="rect">
            <a:avLst/>
          </a:prstGeom>
        </p:spPr>
      </p:pic>
      <p:pic>
        <p:nvPicPr>
          <p:cNvPr id="16" name="图片 15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6025" y="4532630"/>
            <a:ext cx="792006" cy="792006"/>
          </a:xfrm>
          <a:prstGeom prst="rect">
            <a:avLst/>
          </a:prstGeom>
        </p:spPr>
      </p:pic>
      <p:pic>
        <p:nvPicPr>
          <p:cNvPr id="24" name="图片 23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4515" y="2893060"/>
            <a:ext cx="792006" cy="792006"/>
          </a:xfrm>
          <a:prstGeom prst="rect">
            <a:avLst/>
          </a:prstGeom>
        </p:spPr>
      </p:pic>
      <p:pic>
        <p:nvPicPr>
          <p:cNvPr id="25" name="图片 24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3655" y="2893060"/>
            <a:ext cx="792006" cy="792006"/>
          </a:xfrm>
          <a:prstGeom prst="rect">
            <a:avLst/>
          </a:prstGeom>
        </p:spPr>
      </p:pic>
      <p:pic>
        <p:nvPicPr>
          <p:cNvPr id="26" name="图片 25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2795" y="2893060"/>
            <a:ext cx="792006" cy="792006"/>
          </a:xfrm>
          <a:prstGeom prst="rect">
            <a:avLst/>
          </a:prstGeom>
        </p:spPr>
      </p:pic>
      <p:pic>
        <p:nvPicPr>
          <p:cNvPr id="27" name="图片 26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1935" y="2893060"/>
            <a:ext cx="792006" cy="792006"/>
          </a:xfrm>
          <a:prstGeom prst="rect">
            <a:avLst/>
          </a:prstGeom>
        </p:spPr>
      </p:pic>
      <p:pic>
        <p:nvPicPr>
          <p:cNvPr id="28" name="图片 27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3940" y="2073275"/>
            <a:ext cx="792006" cy="792006"/>
          </a:xfrm>
          <a:prstGeom prst="rect">
            <a:avLst/>
          </a:prstGeom>
        </p:spPr>
      </p:pic>
      <p:pic>
        <p:nvPicPr>
          <p:cNvPr id="29" name="图片 28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8465" y="2073275"/>
            <a:ext cx="792006" cy="792006"/>
          </a:xfrm>
          <a:prstGeom prst="rect">
            <a:avLst/>
          </a:prstGeom>
        </p:spPr>
      </p:pic>
      <p:pic>
        <p:nvPicPr>
          <p:cNvPr id="30" name="图片 29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3705" y="1162050"/>
            <a:ext cx="792006" cy="792006"/>
          </a:xfrm>
          <a:prstGeom prst="rect">
            <a:avLst/>
          </a:prstGeom>
        </p:spPr>
      </p:pic>
      <p:pic>
        <p:nvPicPr>
          <p:cNvPr id="31" name="图片 30" descr="矿泉水-选中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2990" y="2073275"/>
            <a:ext cx="792006" cy="792006"/>
          </a:xfrm>
          <a:prstGeom prst="rect">
            <a:avLst/>
          </a:prstGeom>
        </p:spPr>
      </p:pic>
      <p:sp>
        <p:nvSpPr>
          <p:cNvPr id="32" name="等于号 31"/>
          <p:cNvSpPr/>
          <p:nvPr/>
        </p:nvSpPr>
        <p:spPr>
          <a:xfrm>
            <a:off x="5213350" y="2455545"/>
            <a:ext cx="2095500" cy="1200150"/>
          </a:xfrm>
          <a:prstGeom prst="mathEqua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3" name="图片 32" descr="喝水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74280" y="1153160"/>
            <a:ext cx="3569335" cy="356933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1535430" y="5693410"/>
            <a:ext cx="3638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</a:rPr>
              <a:t>60</a:t>
            </a:r>
            <a:r>
              <a:rPr lang="zh-CN" altLang="en-US" sz="3600" b="1">
                <a:solidFill>
                  <a:srgbClr val="FF0000"/>
                </a:solidFill>
              </a:rPr>
              <a:t>万</a:t>
            </a:r>
            <a:r>
              <a:rPr lang="zh-CN" altLang="en-US" sz="3600" b="1">
                <a:solidFill>
                  <a:schemeClr val="bg1"/>
                </a:solidFill>
              </a:rPr>
              <a:t>升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308850" y="5693410"/>
            <a:ext cx="4418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</a:rPr>
              <a:t>一个人</a:t>
            </a:r>
            <a:r>
              <a:rPr lang="zh-CN" altLang="en-US" sz="3600" b="1">
                <a:solidFill>
                  <a:srgbClr val="FF0000"/>
                </a:solidFill>
              </a:rPr>
              <a:t>一生</a:t>
            </a:r>
            <a:r>
              <a:rPr lang="zh-CN" altLang="en-US" sz="3600" b="1">
                <a:solidFill>
                  <a:schemeClr val="bg1"/>
                </a:solidFill>
              </a:rPr>
              <a:t>的用水量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540 -0.009011 L -0.234218 0.027205 C -0.274768 0.033441 -0.331780 0.060439 -0.389161 0.099596 C -0.454365 0.144094 -0.504287 0.190071 -0.536768 0.233673 L -0.693588 0.435963 " pathEditMode="relative" rAng="-1145438160" ptsTypes="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00" y="1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366667 " pathEditMode="relative" ptsTypes="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06755" y="328427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dirty="0">
                <a:solidFill>
                  <a:srgbClr val="F39800"/>
                </a:solidFill>
                <a:sym typeface="+mn-ea"/>
              </a:rPr>
              <a:t>未来电池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220" y="1682750"/>
            <a:ext cx="4615180" cy="3249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7010" y="1649095"/>
            <a:ext cx="4282440" cy="328676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5238115" y="5509895"/>
            <a:ext cx="1715770" cy="463550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柔性电池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06755" y="328427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dirty="0">
                <a:solidFill>
                  <a:srgbClr val="F39800"/>
                </a:solidFill>
                <a:sym typeface="+mn-ea"/>
              </a:rPr>
              <a:t>未来电池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2767965" y="5287010"/>
            <a:ext cx="1715770" cy="463550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氚电池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475" y="1458595"/>
            <a:ext cx="5238115" cy="34855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6240" y="1485900"/>
            <a:ext cx="4697730" cy="350456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8237220" y="5287010"/>
            <a:ext cx="1715770" cy="463550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糖电池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25"/>
          <p:cNvSpPr txBox="1"/>
          <p:nvPr/>
        </p:nvSpPr>
        <p:spPr>
          <a:xfrm>
            <a:off x="1127125" y="387842"/>
            <a:ext cx="1723549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>
                <a:solidFill>
                  <a:srgbClr val="F39800"/>
                </a:solidFill>
                <a:cs typeface="+mn-cs"/>
                <a:sym typeface="+mn-ea"/>
              </a:rPr>
              <a:t>地球科研站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475" y="1217295"/>
            <a:ext cx="4761865" cy="26473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0" y="2188210"/>
            <a:ext cx="4761865" cy="2933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5295" y="3289300"/>
            <a:ext cx="4761865" cy="2675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06755" y="353827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dirty="0">
                <a:solidFill>
                  <a:srgbClr val="F39800"/>
                </a:solidFill>
                <a:sym typeface="+mn-ea"/>
              </a:rPr>
              <a:t>未来电池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2588895" y="4982210"/>
            <a:ext cx="1715770" cy="463550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空气电池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8182610" y="4982210"/>
            <a:ext cx="1823720" cy="463550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石墨烯电池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475" y="1868170"/>
            <a:ext cx="4880610" cy="26619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0690" y="1867535"/>
            <a:ext cx="4606925" cy="266255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火星科学院-教学幻灯片-3-0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35" y="-3175"/>
            <a:ext cx="12191157" cy="68643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62050" y="2766695"/>
            <a:ext cx="6954066" cy="1419860"/>
            <a:chOff x="1665" y="4357"/>
            <a:chExt cx="10951" cy="2236"/>
          </a:xfrm>
        </p:grpSpPr>
        <p:sp>
          <p:nvSpPr>
            <p:cNvPr id="162820" name="文本框 2"/>
            <p:cNvSpPr>
              <a:spLocks noChangeArrowheads="1"/>
            </p:cNvSpPr>
            <p:nvPr/>
          </p:nvSpPr>
          <p:spPr bwMode="auto">
            <a:xfrm>
              <a:off x="3544" y="4414"/>
              <a:ext cx="9072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Microsoft YaHei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665" y="4357"/>
              <a:ext cx="9357" cy="1336"/>
              <a:chOff x="1665" y="4357"/>
              <a:chExt cx="9357" cy="133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1665" y="4357"/>
                <a:ext cx="1336" cy="1336"/>
              </a:xfrm>
              <a:prstGeom prst="roundRect">
                <a:avLst/>
              </a:prstGeom>
              <a:solidFill>
                <a:srgbClr val="F39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" name="文本框 2"/>
              <p:cNvSpPr>
                <a:spLocks noChangeArrowheads="1"/>
              </p:cNvSpPr>
              <p:nvPr/>
            </p:nvSpPr>
            <p:spPr bwMode="auto">
              <a:xfrm>
                <a:off x="1950" y="4414"/>
                <a:ext cx="9072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4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" panose="020B0503020204020204" pitchFamily="34" charset="-122"/>
                    <a:cs typeface="+mn-cs"/>
                    <a:sym typeface="Microsoft YaHei" panose="020B0503020204020204" pitchFamily="34" charset="-122"/>
                  </a:rPr>
                  <a:t>4</a:t>
                </a:r>
              </a:p>
            </p:txBody>
          </p:sp>
        </p:grpSp>
      </p:grpSp>
      <p:sp>
        <p:nvSpPr>
          <p:cNvPr id="2" name="文本框 2"/>
          <p:cNvSpPr>
            <a:spLocks noChangeArrowheads="1"/>
          </p:cNvSpPr>
          <p:nvPr/>
        </p:nvSpPr>
        <p:spPr bwMode="auto">
          <a:xfrm>
            <a:off x="2355245" y="2802890"/>
            <a:ext cx="5618861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9pPr>
          </a:lstStyle>
          <a:p>
            <a:pPr lvl="0" eaLnBrk="0" hangingPunct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rPr>
              <a:t>开始动手制作吧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火星科学院-教学幻灯片-3-0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35" y="-3175"/>
            <a:ext cx="12191157" cy="68643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62050" y="2766695"/>
            <a:ext cx="6954066" cy="1419860"/>
            <a:chOff x="1665" y="4357"/>
            <a:chExt cx="10951" cy="2236"/>
          </a:xfrm>
        </p:grpSpPr>
        <p:sp>
          <p:nvSpPr>
            <p:cNvPr id="162820" name="文本框 2"/>
            <p:cNvSpPr>
              <a:spLocks noChangeArrowheads="1"/>
            </p:cNvSpPr>
            <p:nvPr/>
          </p:nvSpPr>
          <p:spPr bwMode="auto">
            <a:xfrm>
              <a:off x="3544" y="4414"/>
              <a:ext cx="9072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Microsoft YaHei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665" y="4357"/>
              <a:ext cx="9357" cy="1336"/>
              <a:chOff x="1665" y="4357"/>
              <a:chExt cx="9357" cy="133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1665" y="4357"/>
                <a:ext cx="1336" cy="1336"/>
              </a:xfrm>
              <a:prstGeom prst="roundRect">
                <a:avLst/>
              </a:prstGeom>
              <a:solidFill>
                <a:srgbClr val="F39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" name="文本框 2"/>
              <p:cNvSpPr>
                <a:spLocks noChangeArrowheads="1"/>
              </p:cNvSpPr>
              <p:nvPr/>
            </p:nvSpPr>
            <p:spPr bwMode="auto">
              <a:xfrm>
                <a:off x="1950" y="4414"/>
                <a:ext cx="9072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4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" panose="020B0503020204020204" pitchFamily="34" charset="-122"/>
                    <a:cs typeface="+mn-cs"/>
                    <a:sym typeface="Microsoft YaHei" panose="020B0503020204020204" pitchFamily="34" charset="-122"/>
                  </a:rPr>
                  <a:t>5</a:t>
                </a:r>
              </a:p>
            </p:txBody>
          </p:sp>
        </p:grpSp>
      </p:grpSp>
      <p:sp>
        <p:nvSpPr>
          <p:cNvPr id="2" name="文本框 2"/>
          <p:cNvSpPr>
            <a:spLocks noChangeArrowheads="1"/>
          </p:cNvSpPr>
          <p:nvPr/>
        </p:nvSpPr>
        <p:spPr bwMode="auto">
          <a:xfrm>
            <a:off x="2355245" y="2802890"/>
            <a:ext cx="5618861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9pPr>
          </a:lstStyle>
          <a:p>
            <a:pPr lvl="0" eaLnBrk="0" hangingPunct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rPr>
              <a:t>今天你学到了什么？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579" y="402648"/>
            <a:ext cx="10644045" cy="610898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火星科学院-教学幻灯片-3-0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5" y="-3175"/>
            <a:ext cx="12191157" cy="68643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62050" y="2766695"/>
            <a:ext cx="6954066" cy="1419860"/>
            <a:chOff x="1665" y="4357"/>
            <a:chExt cx="10951" cy="2236"/>
          </a:xfrm>
        </p:grpSpPr>
        <p:sp>
          <p:nvSpPr>
            <p:cNvPr id="162820" name="文本框 2"/>
            <p:cNvSpPr>
              <a:spLocks noChangeArrowheads="1"/>
            </p:cNvSpPr>
            <p:nvPr/>
          </p:nvSpPr>
          <p:spPr bwMode="auto">
            <a:xfrm>
              <a:off x="3544" y="4414"/>
              <a:ext cx="9072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Microsoft YaHei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665" y="4357"/>
              <a:ext cx="9357" cy="1336"/>
              <a:chOff x="1665" y="4357"/>
              <a:chExt cx="9357" cy="133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1665" y="4357"/>
                <a:ext cx="1336" cy="1336"/>
              </a:xfrm>
              <a:prstGeom prst="roundRect">
                <a:avLst/>
              </a:prstGeom>
              <a:solidFill>
                <a:srgbClr val="F39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" name="文本框 2"/>
              <p:cNvSpPr>
                <a:spLocks noChangeArrowheads="1"/>
              </p:cNvSpPr>
              <p:nvPr/>
            </p:nvSpPr>
            <p:spPr bwMode="auto">
              <a:xfrm>
                <a:off x="1950" y="4414"/>
                <a:ext cx="9072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4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" panose="020B0503020204020204" pitchFamily="34" charset="-122"/>
                    <a:cs typeface="+mn-cs"/>
                    <a:sym typeface="Microsoft YaHei" panose="020B0503020204020204" pitchFamily="34" charset="-122"/>
                  </a:rPr>
                  <a:t>6</a:t>
                </a:r>
              </a:p>
            </p:txBody>
          </p:sp>
        </p:grpSp>
      </p:grpSp>
      <p:sp>
        <p:nvSpPr>
          <p:cNvPr id="2" name="文本框 2"/>
          <p:cNvSpPr>
            <a:spLocks noChangeArrowheads="1"/>
          </p:cNvSpPr>
          <p:nvPr/>
        </p:nvSpPr>
        <p:spPr bwMode="auto">
          <a:xfrm>
            <a:off x="2355245" y="2802890"/>
            <a:ext cx="5618861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9pPr>
          </a:lstStyle>
          <a:p>
            <a:pPr lvl="0" eaLnBrk="0" hangingPunct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rPr>
              <a:t>能量转换模块小结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" y="1643062"/>
            <a:ext cx="11906250" cy="35718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火星科学院-教学幻灯片-3-0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35" y="-3175"/>
            <a:ext cx="12191157" cy="68643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62050" y="2766695"/>
            <a:ext cx="6954066" cy="1419860"/>
            <a:chOff x="1665" y="4357"/>
            <a:chExt cx="10951" cy="2236"/>
          </a:xfrm>
        </p:grpSpPr>
        <p:sp>
          <p:nvSpPr>
            <p:cNvPr id="162820" name="文本框 2"/>
            <p:cNvSpPr>
              <a:spLocks noChangeArrowheads="1"/>
            </p:cNvSpPr>
            <p:nvPr/>
          </p:nvSpPr>
          <p:spPr bwMode="auto">
            <a:xfrm>
              <a:off x="3544" y="4414"/>
              <a:ext cx="9072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Microsoft YaHei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665" y="4357"/>
              <a:ext cx="9357" cy="1336"/>
              <a:chOff x="1665" y="4357"/>
              <a:chExt cx="9357" cy="133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1665" y="4357"/>
                <a:ext cx="1336" cy="1336"/>
              </a:xfrm>
              <a:prstGeom prst="roundRect">
                <a:avLst/>
              </a:prstGeom>
              <a:solidFill>
                <a:srgbClr val="F39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" name="文本框 2"/>
              <p:cNvSpPr>
                <a:spLocks noChangeArrowheads="1"/>
              </p:cNvSpPr>
              <p:nvPr/>
            </p:nvSpPr>
            <p:spPr bwMode="auto">
              <a:xfrm>
                <a:off x="1950" y="4414"/>
                <a:ext cx="9072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lang="en-US" altLang="zh-CN" sz="4200" dirty="0">
                    <a:solidFill>
                      <a:schemeClr val="bg1"/>
                    </a:solidFill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8</a:t>
                </a:r>
                <a:endParaRPr kumimoji="0" lang="en-US" altLang="zh-CN" sz="42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Microsoft YaHei" panose="020B0503020204020204" pitchFamily="34" charset="-122"/>
                  <a:cs typeface="+mn-cs"/>
                  <a:sym typeface="Microsoft YaHei" panose="020B0503020204020204" pitchFamily="34" charset="-122"/>
                </a:endParaRPr>
              </a:p>
            </p:txBody>
          </p:sp>
        </p:grpSp>
      </p:grpSp>
      <p:sp>
        <p:nvSpPr>
          <p:cNvPr id="2" name="文本框 2"/>
          <p:cNvSpPr>
            <a:spLocks noChangeArrowheads="1"/>
          </p:cNvSpPr>
          <p:nvPr/>
        </p:nvSpPr>
        <p:spPr bwMode="auto">
          <a:xfrm>
            <a:off x="2355245" y="2802890"/>
            <a:ext cx="5618861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9pPr>
          </a:lstStyle>
          <a:p>
            <a:pPr lvl="0" eaLnBrk="0" hangingPunct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zh-CN" altLang="en-US" sz="4200" i="0" u="none" strike="noStrike" kern="1200" cap="none" spc="0" normalizeH="0" baseline="0" noProof="0" dirty="0" smtClean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rPr>
              <a:t>我是小小演讲家</a:t>
            </a:r>
            <a:endParaRPr kumimoji="0" lang="zh-CN" altLang="en-US" sz="4200" i="0" u="none" strike="noStrike" kern="1200" cap="none" spc="0" normalizeH="0" baseline="0" noProof="0" dirty="0">
              <a:ln>
                <a:noFill/>
              </a:ln>
              <a:solidFill>
                <a:srgbClr val="F39800"/>
              </a:solidFill>
              <a:effectLst/>
              <a:uLnTx/>
              <a:uFillTx/>
              <a:ea typeface="Microsoft YaHei" panose="020B0503020204020204" pitchFamily="34" charset="-122"/>
              <a:cs typeface="+mn-cs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17721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46455" y="304800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400" dirty="0" smtClean="0">
                <a:solidFill>
                  <a:srgbClr val="F398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小小演讲家</a:t>
            </a:r>
          </a:p>
        </p:txBody>
      </p:sp>
      <p:pic>
        <p:nvPicPr>
          <p:cNvPr id="4" name="图片 3" descr="摄图网_400320152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05" y="1614170"/>
            <a:ext cx="4663440" cy="4663440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3613150" y="304800"/>
            <a:ext cx="2291715" cy="1638300"/>
          </a:xfrm>
          <a:prstGeom prst="wedgeEllipseCallout">
            <a:avLst>
              <a:gd name="adj1" fmla="val -27362"/>
              <a:gd name="adj2" fmla="val 7856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思源黑体 CN Regular" panose="020B0500000000000000" charset="-122"/>
                <a:ea typeface="思源黑体 CN Regular" panose="020B0500000000000000" charset="-122"/>
              </a:rPr>
              <a:t>你学会了什么？快来分享一下吧！</a:t>
            </a:r>
          </a:p>
        </p:txBody>
      </p:sp>
      <p:pic>
        <p:nvPicPr>
          <p:cNvPr id="2" name="图片 1" descr="摄图网_4014022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6725" y="1008380"/>
            <a:ext cx="8248650" cy="5499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48070" y="2521585"/>
            <a:ext cx="25330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思源黑体 CN Regular" panose="020B0500000000000000" charset="-122"/>
                <a:ea typeface="思源黑体 CN Regular" panose="020B0500000000000000" charset="-122"/>
              </a:rPr>
              <a:t>你是谁？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48070" y="3058160"/>
            <a:ext cx="5198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思源黑体 CN Regular" panose="020B0500000000000000" charset="-122"/>
                <a:ea typeface="思源黑体 CN Regular" panose="020B0500000000000000" charset="-122"/>
              </a:rPr>
              <a:t>你最喜欢哪一个制作？它的原理是什么？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48070" y="3746500"/>
            <a:ext cx="5198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思源黑体 CN Regular" panose="020B0500000000000000" charset="-122"/>
                <a:ea typeface="思源黑体 CN Regular" panose="020B0500000000000000" charset="-122"/>
              </a:rPr>
              <a:t>你都学会了什么知识？</a:t>
            </a:r>
            <a:r>
              <a:rPr lang="zh-CN" altLang="en-US" sz="2000">
                <a:latin typeface="思源黑体 CN Regular" panose="020B0500000000000000" charset="-122"/>
                <a:ea typeface="思源黑体 CN Regular" panose="020B0500000000000000" charset="-122"/>
                <a:sym typeface="+mn-ea"/>
              </a:rPr>
              <a:t>能完成哪些实验？</a:t>
            </a:r>
            <a:endParaRPr lang="zh-CN" altLang="en-US" sz="2000"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48070" y="4485640"/>
            <a:ext cx="46786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思源黑体 CN Regular" panose="020B0500000000000000" charset="-122"/>
                <a:ea typeface="思源黑体 CN Regular" panose="020B0500000000000000" charset="-122"/>
              </a:rPr>
              <a:t>你所学的知识对你有什么帮助吗？</a:t>
            </a:r>
          </a:p>
        </p:txBody>
      </p:sp>
    </p:spTree>
    <p:extLst>
      <p:ext uri="{BB962C8B-B14F-4D97-AF65-F5344CB8AC3E}">
        <p14:creationId xmlns:p14="http://schemas.microsoft.com/office/powerpoint/2010/main" val="2470960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火星科学院-教学幻灯片-3-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9182" cy="6864350"/>
          </a:xfrm>
          <a:prstGeom prst="rect">
            <a:avLst/>
          </a:prstGeom>
        </p:spPr>
      </p:pic>
      <p:pic>
        <p:nvPicPr>
          <p:cNvPr id="6" name="图片 5" descr="火星科学院-教学幻灯片-3-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" y="-142745"/>
            <a:ext cx="12198350" cy="6863882"/>
          </a:xfrm>
          <a:prstGeom prst="rect">
            <a:avLst/>
          </a:prstGeom>
        </p:spPr>
      </p:pic>
      <p:sp>
        <p:nvSpPr>
          <p:cNvPr id="7181" name="文本框 23"/>
          <p:cNvSpPr txBox="1"/>
          <p:nvPr/>
        </p:nvSpPr>
        <p:spPr>
          <a:xfrm>
            <a:off x="939165" y="279400"/>
            <a:ext cx="4567555" cy="80137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 marL="361950" indent="-361950" algn="just" defTabSz="514350" rtl="0" eaLnBrk="0" fontAlgn="base" hangingPunct="0">
              <a:lnSpc>
                <a:spcPct val="110000"/>
              </a:lnSpc>
              <a:spcBef>
                <a:spcPts val="1015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u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51435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340"/>
              </a:spcAft>
              <a:buClr>
                <a:srgbClr val="A1BBEE"/>
              </a:buClr>
              <a:buFont typeface="幼圆" panose="02010509060101010101" pitchFamily="49" charset="-122"/>
              <a:buChar char=" "/>
              <a:defRPr sz="1600" kern="1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课程目录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927735" y="2161540"/>
            <a:ext cx="4578985" cy="2805430"/>
            <a:chOff x="1461" y="3404"/>
            <a:chExt cx="7211" cy="4418"/>
          </a:xfrm>
        </p:grpSpPr>
        <p:sp>
          <p:nvSpPr>
            <p:cNvPr id="5" name="文本框 15"/>
            <p:cNvSpPr txBox="1"/>
            <p:nvPr/>
          </p:nvSpPr>
          <p:spPr>
            <a:xfrm>
              <a:off x="1479" y="4266"/>
              <a:ext cx="7193" cy="142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>
              <a:lvl1pPr marL="361950" indent="-361950" algn="just" defTabSz="514350" rtl="0" eaLnBrk="0" fontAlgn="base" hangingPunct="0">
                <a:lnSpc>
                  <a:spcPct val="110000"/>
                </a:lnSpc>
                <a:spcBef>
                  <a:spcPts val="1015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u"/>
                <a:defRPr sz="2200" kern="120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361950" indent="-361950" algn="l" defTabSz="514350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ts val="340"/>
                </a:spcAft>
                <a:buClr>
                  <a:srgbClr val="A1BBEE"/>
                </a:buClr>
                <a:buFont typeface="幼圆" panose="02010509060101010101" pitchFamily="49" charset="-122"/>
                <a:buChar char=" "/>
                <a:defRPr sz="1600" kern="12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defRPr>
              </a:lvl2pPr>
              <a:lvl3pPr marL="643255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3pPr>
              <a:lvl4pPr marL="900430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0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4pPr>
              <a:lvl5pPr marL="1157605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0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Microsoft YaHei" panose="020B0503020204020204" pitchFamily="34" charset="-122"/>
                  <a:sym typeface="+mn-ea"/>
                </a:rPr>
                <a:t>2. </a:t>
              </a:r>
              <a:r>
                <a:rPr lang="zh-CN" altLang="en-US" sz="240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Microsoft YaHei" panose="020B0503020204020204" pitchFamily="34" charset="-122"/>
                  <a:sym typeface="+mn-ea"/>
                </a:rPr>
                <a:t>盐能发电吗？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  <a:sym typeface="+mn-ea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70000"/>
                <a:buFont typeface="Arial" panose="020B0604020202020204" pitchFamily="34" charset="0"/>
                <a:buNone/>
                <a:defRPr/>
              </a:pP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9" name="文本框 15"/>
            <p:cNvSpPr txBox="1"/>
            <p:nvPr/>
          </p:nvSpPr>
          <p:spPr>
            <a:xfrm>
              <a:off x="1461" y="5193"/>
              <a:ext cx="7193" cy="78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>
              <a:lvl1pPr marL="361950" indent="-361950" algn="just" defTabSz="514350" rtl="0" eaLnBrk="0" fontAlgn="base" hangingPunct="0">
                <a:lnSpc>
                  <a:spcPct val="110000"/>
                </a:lnSpc>
                <a:spcBef>
                  <a:spcPts val="1015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u"/>
                <a:defRPr sz="2200" kern="120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361950" indent="-361950" algn="l" defTabSz="514350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ts val="340"/>
                </a:spcAft>
                <a:buClr>
                  <a:srgbClr val="A1BBEE"/>
                </a:buClr>
                <a:buFont typeface="幼圆" panose="02010509060101010101" pitchFamily="49" charset="-122"/>
                <a:buChar char=" "/>
                <a:defRPr sz="1600" kern="12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defRPr>
              </a:lvl2pPr>
              <a:lvl3pPr marL="643255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3pPr>
              <a:lvl4pPr marL="900430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0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4pPr>
              <a:lvl5pPr marL="1157605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0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Microsoft YaHei" panose="020B0503020204020204" pitchFamily="34" charset="-122"/>
                </a:rPr>
                <a:t>3. </a:t>
              </a:r>
              <a:r>
                <a:rPr lang="zh-CN" altLang="en-US" sz="24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Microsoft YaHei" panose="020B0503020204020204" pitchFamily="34" charset="-122"/>
                  <a:sym typeface="+mn-ea"/>
                </a:rPr>
                <a:t>电池的前世今生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0" name="文本框 23"/>
            <p:cNvSpPr txBox="1"/>
            <p:nvPr/>
          </p:nvSpPr>
          <p:spPr>
            <a:xfrm>
              <a:off x="1479" y="3404"/>
              <a:ext cx="7193" cy="78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>
              <a:lvl1pPr marL="361950" indent="-361950" algn="just" defTabSz="514350" rtl="0" eaLnBrk="0" fontAlgn="base" hangingPunct="0">
                <a:lnSpc>
                  <a:spcPct val="110000"/>
                </a:lnSpc>
                <a:spcBef>
                  <a:spcPts val="1015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u"/>
                <a:defRPr sz="2200" kern="120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361950" indent="-361950" algn="l" defTabSz="514350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ts val="340"/>
                </a:spcAft>
                <a:buClr>
                  <a:srgbClr val="A1BBEE"/>
                </a:buClr>
                <a:buFont typeface="幼圆" panose="02010509060101010101" pitchFamily="49" charset="-122"/>
                <a:buChar char=" "/>
                <a:defRPr sz="1600" kern="12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defRPr>
              </a:lvl2pPr>
              <a:lvl3pPr marL="643255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3pPr>
              <a:lvl4pPr marL="900430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0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4pPr>
              <a:lvl5pPr marL="1157605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0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Microsoft YaHei" panose="020B0503020204020204" pitchFamily="34" charset="-122"/>
                </a:rPr>
                <a:t>1. </a:t>
              </a: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Microsoft YaHei" panose="020B0503020204020204" pitchFamily="34" charset="-122"/>
                </a:rPr>
                <a:t>土豆能发电吗？</a:t>
              </a:r>
            </a:p>
          </p:txBody>
        </p:sp>
        <p:sp>
          <p:nvSpPr>
            <p:cNvPr id="11" name="文本框 15"/>
            <p:cNvSpPr txBox="1"/>
            <p:nvPr/>
          </p:nvSpPr>
          <p:spPr>
            <a:xfrm>
              <a:off x="1467" y="6123"/>
              <a:ext cx="7193" cy="78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>
              <a:lvl1pPr marL="361950" indent="-361950" algn="just" defTabSz="514350" rtl="0" eaLnBrk="0" fontAlgn="base" hangingPunct="0">
                <a:lnSpc>
                  <a:spcPct val="110000"/>
                </a:lnSpc>
                <a:spcBef>
                  <a:spcPts val="1015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u"/>
                <a:defRPr sz="2200" kern="120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361950" indent="-361950" algn="l" defTabSz="514350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ts val="340"/>
                </a:spcAft>
                <a:buClr>
                  <a:srgbClr val="A1BBEE"/>
                </a:buClr>
                <a:buFont typeface="幼圆" panose="02010509060101010101" pitchFamily="49" charset="-122"/>
                <a:buChar char=" "/>
                <a:defRPr sz="1600" kern="12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defRPr>
              </a:lvl2pPr>
              <a:lvl3pPr marL="643255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3pPr>
              <a:lvl4pPr marL="900430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0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4pPr>
              <a:lvl5pPr marL="1157605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0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Microsoft YaHei" panose="020B0503020204020204" pitchFamily="34" charset="-122"/>
                </a:rPr>
                <a:t>4. </a:t>
              </a: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Microsoft YaHei" panose="020B0503020204020204" pitchFamily="34" charset="-122"/>
                </a:rPr>
                <a:t>开始动手制作吧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2" name="文本框 15"/>
            <p:cNvSpPr txBox="1"/>
            <p:nvPr/>
          </p:nvSpPr>
          <p:spPr>
            <a:xfrm>
              <a:off x="1479" y="7039"/>
              <a:ext cx="7193" cy="78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>
              <a:lvl1pPr marL="361950" indent="-361950" algn="just" defTabSz="514350" rtl="0" eaLnBrk="0" fontAlgn="base" hangingPunct="0">
                <a:lnSpc>
                  <a:spcPct val="110000"/>
                </a:lnSpc>
                <a:spcBef>
                  <a:spcPts val="1015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u"/>
                <a:defRPr sz="2200" kern="120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361950" indent="-361950" algn="l" defTabSz="514350" rtl="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ts val="340"/>
                </a:spcAft>
                <a:buClr>
                  <a:srgbClr val="A1BBEE"/>
                </a:buClr>
                <a:buFont typeface="幼圆" panose="02010509060101010101" pitchFamily="49" charset="-122"/>
                <a:buChar char=" "/>
                <a:defRPr sz="1600" kern="12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cs"/>
                </a:defRPr>
              </a:lvl2pPr>
              <a:lvl3pPr marL="643255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3pPr>
              <a:lvl4pPr marL="900430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0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4pPr>
              <a:lvl5pPr marL="1157605" indent="-128905" algn="l" defTabSz="514350" rtl="0" eaLnBrk="0" fontAlgn="base" hangingPunct="0">
                <a:lnSpc>
                  <a:spcPct val="90000"/>
                </a:lnSpc>
                <a:spcBef>
                  <a:spcPts val="2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000" kern="1200">
                  <a:solidFill>
                    <a:schemeClr val="tx1"/>
                  </a:solidFill>
                  <a:latin typeface="Calibri" panose="020F0502020204030204" charset="0"/>
                  <a:ea typeface="幼圆" panose="02010509060101010101" pitchFamily="49" charset="-122"/>
                  <a:cs typeface="+mn-cs"/>
                </a:defRPr>
              </a:lvl5pPr>
            </a:lstStyle>
            <a:p>
              <a:pPr marL="0" marR="0" lvl="0" indent="0" algn="l" defTabSz="914400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70000"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Microsoft YaHei" panose="020B0503020204020204" pitchFamily="34" charset="-122"/>
                </a:rPr>
                <a:t>5.</a:t>
              </a: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Microsoft YaHei" panose="020B0503020204020204" pitchFamily="34" charset="-122"/>
                </a:rPr>
                <a:t> 你今天学到了什么？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火星科学院-教学幻灯片-3-0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-3175"/>
            <a:ext cx="12191157" cy="68643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62050" y="2766695"/>
            <a:ext cx="6954066" cy="1419860"/>
            <a:chOff x="1665" y="4357"/>
            <a:chExt cx="10951" cy="2236"/>
          </a:xfrm>
        </p:grpSpPr>
        <p:sp>
          <p:nvSpPr>
            <p:cNvPr id="162820" name="文本框 2"/>
            <p:cNvSpPr>
              <a:spLocks noChangeArrowheads="1"/>
            </p:cNvSpPr>
            <p:nvPr/>
          </p:nvSpPr>
          <p:spPr bwMode="auto">
            <a:xfrm>
              <a:off x="3544" y="4414"/>
              <a:ext cx="9072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Microsoft YaHei" panose="020B0503020204020204" pitchFamily="34" charset="-122"/>
                  <a:ea typeface="SimSun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Microsoft YaHei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665" y="4357"/>
              <a:ext cx="9357" cy="1336"/>
              <a:chOff x="1665" y="4357"/>
              <a:chExt cx="9357" cy="133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1665" y="4357"/>
                <a:ext cx="1336" cy="1336"/>
              </a:xfrm>
              <a:prstGeom prst="roundRect">
                <a:avLst/>
              </a:prstGeom>
              <a:solidFill>
                <a:srgbClr val="F39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" name="文本框 2"/>
              <p:cNvSpPr>
                <a:spLocks noChangeArrowheads="1"/>
              </p:cNvSpPr>
              <p:nvPr/>
            </p:nvSpPr>
            <p:spPr bwMode="auto">
              <a:xfrm>
                <a:off x="1950" y="4414"/>
                <a:ext cx="9072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Microsoft YaHei" panose="020B0503020204020204" pitchFamily="34" charset="-122"/>
                    <a:ea typeface="SimSun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4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" panose="020B0503020204020204" pitchFamily="34" charset="-122"/>
                    <a:cs typeface="+mn-cs"/>
                    <a:sym typeface="Microsoft YaHei" panose="020B0503020204020204" pitchFamily="34" charset="-122"/>
                  </a:rPr>
                  <a:t>1</a:t>
                </a:r>
              </a:p>
            </p:txBody>
          </p:sp>
        </p:grpSp>
      </p:grpSp>
      <p:sp>
        <p:nvSpPr>
          <p:cNvPr id="3" name="文本框 2"/>
          <p:cNvSpPr>
            <a:spLocks noChangeArrowheads="1"/>
          </p:cNvSpPr>
          <p:nvPr/>
        </p:nvSpPr>
        <p:spPr bwMode="auto">
          <a:xfrm>
            <a:off x="2355246" y="2822575"/>
            <a:ext cx="576087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Microsoft YaHei" panose="020B0503020204020204" pitchFamily="34" charset="-122"/>
                <a:ea typeface="SimSun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ea typeface="Microsoft YaHei" panose="020B0503020204020204" pitchFamily="34" charset="-122"/>
                <a:cs typeface="+mn-cs"/>
                <a:sym typeface="Microsoft YaHei" panose="020B0503020204020204" pitchFamily="34" charset="-122"/>
              </a:rPr>
              <a:t>土豆能发电吗？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20520000">
            <a:off x="6532563" y="1448435"/>
            <a:ext cx="517080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pPr algn="ctr"/>
            <a:r>
              <a:rPr lang="en-US" altLang="zh-CN" sz="8800" b="1">
                <a:solidFill>
                  <a:srgbClr val="EA9312">
                    <a:alpha val="95000"/>
                  </a:srgbClr>
                </a:solidFill>
                <a:effectLst>
                  <a:glow rad="63500">
                    <a:srgbClr val="FFC000">
                      <a:alpha val="3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ROUND</a:t>
            </a:r>
            <a:r>
              <a:rPr lang="en-US" altLang="zh-CN" sz="8800" b="1">
                <a:solidFill>
                  <a:srgbClr val="F39800">
                    <a:alpha val="95000"/>
                  </a:srgbClr>
                </a:solidFill>
                <a:effectLst>
                  <a:glow rad="63500">
                    <a:srgbClr val="FFC000">
                      <a:alpha val="3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1075055" y="1133475"/>
            <a:ext cx="4906645" cy="5553075"/>
          </a:xfrm>
          <a:prstGeom prst="roundRect">
            <a:avLst/>
          </a:prstGeom>
          <a:solidFill>
            <a:srgbClr val="F398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20"/>
          <p:cNvSpPr txBox="1"/>
          <p:nvPr/>
        </p:nvSpPr>
        <p:spPr>
          <a:xfrm>
            <a:off x="998220" y="332465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dirty="0">
                <a:solidFill>
                  <a:srgbClr val="F39800"/>
                </a:solidFill>
                <a:sym typeface="+mn-ea"/>
              </a:rPr>
              <a:t>土豆发电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084705" y="1108075"/>
            <a:ext cx="3271520" cy="1413510"/>
            <a:chOff x="3283" y="1745"/>
            <a:chExt cx="5152" cy="2226"/>
          </a:xfrm>
        </p:grpSpPr>
        <p:pic>
          <p:nvPicPr>
            <p:cNvPr id="3" name="图片 2" descr="led-of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3" y="1745"/>
              <a:ext cx="2200" cy="2211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5483" y="2229"/>
              <a:ext cx="2953" cy="1743"/>
              <a:chOff x="4298" y="3360"/>
              <a:chExt cx="3385" cy="1988"/>
            </a:xfrm>
          </p:grpSpPr>
          <p:sp>
            <p:nvSpPr>
              <p:cNvPr id="8" name="乘号 7"/>
              <p:cNvSpPr/>
              <p:nvPr/>
            </p:nvSpPr>
            <p:spPr>
              <a:xfrm>
                <a:off x="4298" y="3592"/>
                <a:ext cx="1522" cy="1522"/>
              </a:xfrm>
              <a:prstGeom prst="mathMultiply">
                <a:avLst>
                  <a:gd name="adj1" fmla="val 16557"/>
                </a:avLst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5948" y="3360"/>
                <a:ext cx="1735" cy="1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>
                    <a:latin typeface="Arial Black" panose="020B0A04020102020204" charset="0"/>
                    <a:cs typeface="Arial Black" panose="020B0A04020102020204" charset="0"/>
                  </a:rPr>
                  <a:t>1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699260" y="2840355"/>
            <a:ext cx="3658235" cy="1670685"/>
            <a:chOff x="8400" y="5396"/>
            <a:chExt cx="6602" cy="3000"/>
          </a:xfrm>
        </p:grpSpPr>
        <p:pic>
          <p:nvPicPr>
            <p:cNvPr id="6" name="图片 5" descr="土豆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00" y="5396"/>
              <a:ext cx="3000" cy="3000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11617" y="6023"/>
              <a:ext cx="3385" cy="1987"/>
              <a:chOff x="8827" y="6053"/>
              <a:chExt cx="3385" cy="1987"/>
            </a:xfrm>
          </p:grpSpPr>
          <p:sp>
            <p:nvSpPr>
              <p:cNvPr id="11" name="乘号 10"/>
              <p:cNvSpPr/>
              <p:nvPr/>
            </p:nvSpPr>
            <p:spPr>
              <a:xfrm>
                <a:off x="8827" y="6344"/>
                <a:ext cx="1522" cy="1522"/>
              </a:xfrm>
              <a:prstGeom prst="mathMultiply">
                <a:avLst>
                  <a:gd name="adj1" fmla="val 16557"/>
                </a:avLst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477" y="6053"/>
                <a:ext cx="1735" cy="19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>
                    <a:latin typeface="Arial Black" panose="020B0A04020102020204" charset="0"/>
                    <a:cs typeface="Arial Black" panose="020B0A04020102020204" charset="0"/>
                  </a:rPr>
                  <a:t>1</a:t>
                </a:r>
              </a:p>
            </p:txBody>
          </p:sp>
        </p:grpSp>
      </p:grpSp>
      <p:sp>
        <p:nvSpPr>
          <p:cNvPr id="23" name="矩形 22"/>
          <p:cNvSpPr/>
          <p:nvPr/>
        </p:nvSpPr>
        <p:spPr>
          <a:xfrm rot="20520000">
            <a:off x="8712835" y="2678430"/>
            <a:ext cx="1428750" cy="2214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pPr algn="ctr"/>
            <a:r>
              <a:rPr lang="en-US" altLang="zh-CN" sz="13800" b="1">
                <a:solidFill>
                  <a:srgbClr val="EA9312">
                    <a:alpha val="95000"/>
                  </a:srgbClr>
                </a:solidFill>
                <a:effectLst>
                  <a:glow rad="63500">
                    <a:srgbClr val="FFC000">
                      <a:alpha val="3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1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383665" y="4928870"/>
            <a:ext cx="3972560" cy="1506220"/>
            <a:chOff x="9307" y="7076"/>
            <a:chExt cx="7168" cy="2705"/>
          </a:xfrm>
        </p:grpSpPr>
        <p:grpSp>
          <p:nvGrpSpPr>
            <p:cNvPr id="15" name="组合 14"/>
            <p:cNvGrpSpPr/>
            <p:nvPr/>
          </p:nvGrpSpPr>
          <p:grpSpPr>
            <a:xfrm>
              <a:off x="13090" y="7449"/>
              <a:ext cx="3385" cy="1988"/>
              <a:chOff x="15057" y="5065"/>
              <a:chExt cx="3385" cy="1988"/>
            </a:xfrm>
          </p:grpSpPr>
          <p:sp>
            <p:nvSpPr>
              <p:cNvPr id="13" name="乘号 12"/>
              <p:cNvSpPr/>
              <p:nvPr/>
            </p:nvSpPr>
            <p:spPr>
              <a:xfrm>
                <a:off x="15057" y="5329"/>
                <a:ext cx="1522" cy="1522"/>
              </a:xfrm>
              <a:prstGeom prst="mathMultiply">
                <a:avLst>
                  <a:gd name="adj1" fmla="val 16557"/>
                </a:avLst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6707" y="5065"/>
                <a:ext cx="1735" cy="1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>
                    <a:latin typeface="Arial Black" panose="020B0A04020102020204" charset="0"/>
                    <a:cs typeface="Arial Black" panose="020B0A04020102020204" charset="0"/>
                  </a:rPr>
                  <a:t>2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9307" y="7076"/>
              <a:ext cx="3684" cy="2705"/>
              <a:chOff x="8102" y="7065"/>
              <a:chExt cx="4494" cy="3299"/>
            </a:xfrm>
          </p:grpSpPr>
          <p:pic>
            <p:nvPicPr>
              <p:cNvPr id="7" name="图片 6" descr="E:\MarsClub_lvyx\教研\小小发明家\课程PPT\9.13能量转换\能量转换6-盐水风扇\素材\夹子.png夹子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9875" y="7065"/>
                <a:ext cx="2721" cy="2722"/>
              </a:xfrm>
              <a:prstGeom prst="rect">
                <a:avLst/>
              </a:prstGeom>
            </p:spPr>
          </p:pic>
          <p:pic>
            <p:nvPicPr>
              <p:cNvPr id="25" name="图片 24" descr="E:\MarsClub_lvyx\教研\小小发明家\课程PPT\9.13能量转换\能量转换6-盐水风扇\素材\夹子.png夹子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 rot="10800000">
                <a:off x="8102" y="7642"/>
                <a:ext cx="2721" cy="272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0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1.2" calcmode="lin" valueType="num">
                                      <p:cBhvr override="childStyl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4" grpId="0" bldLvl="0" animBg="1"/>
      <p:bldP spid="23" grpId="0"/>
      <p:bldP spid="2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06755" y="334039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400" b="0" dirty="0">
                <a:solidFill>
                  <a:srgbClr val="F39800"/>
                </a:solidFill>
                <a:sym typeface="+mn-ea"/>
              </a:rPr>
              <a:t>土豆发电第一次尝试</a:t>
            </a:r>
          </a:p>
        </p:txBody>
      </p:sp>
      <p:pic>
        <p:nvPicPr>
          <p:cNvPr id="4" name="图片 3" descr="led-o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0" y="1843405"/>
            <a:ext cx="1905000" cy="1905000"/>
          </a:xfrm>
          <a:prstGeom prst="rect">
            <a:avLst/>
          </a:prstGeom>
        </p:spPr>
      </p:pic>
      <p:pic>
        <p:nvPicPr>
          <p:cNvPr id="7" name="图片 6" descr="夹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8550" y="3261995"/>
            <a:ext cx="1339850" cy="1339850"/>
          </a:xfrm>
          <a:prstGeom prst="rect">
            <a:avLst/>
          </a:prstGeom>
        </p:spPr>
      </p:pic>
      <p:pic>
        <p:nvPicPr>
          <p:cNvPr id="6" name="图片 5" descr="夹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540000">
            <a:off x="7972425" y="3165475"/>
            <a:ext cx="1333500" cy="1333500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>
            <a:off x="2980055" y="4127500"/>
            <a:ext cx="6491605" cy="1697990"/>
          </a:xfrm>
          <a:custGeom>
            <a:avLst/>
            <a:gdLst>
              <a:gd name="connisteX0" fmla="*/ 0 w 6491605"/>
              <a:gd name="connsiteY0" fmla="*/ 0 h 1698093"/>
              <a:gd name="connisteX1" fmla="*/ 2580005 w 6491605"/>
              <a:gd name="connsiteY1" fmla="*/ 1697990 h 1698093"/>
              <a:gd name="connisteX2" fmla="*/ 6491605 w 6491605"/>
              <a:gd name="connsiteY2" fmla="*/ 66675 h 169809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6491605" h="1698093">
                <a:moveTo>
                  <a:pt x="0" y="0"/>
                </a:moveTo>
                <a:cubicBezTo>
                  <a:pt x="437515" y="372110"/>
                  <a:pt x="1281430" y="1684655"/>
                  <a:pt x="2580005" y="1697990"/>
                </a:cubicBezTo>
                <a:cubicBezTo>
                  <a:pt x="3878580" y="1711325"/>
                  <a:pt x="5760720" y="426720"/>
                  <a:pt x="6491605" y="66675"/>
                </a:cubicBezTo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4128770" y="2791460"/>
            <a:ext cx="4277995" cy="1186180"/>
          </a:xfrm>
          <a:custGeom>
            <a:avLst/>
            <a:gdLst>
              <a:gd name="connisteX0" fmla="*/ 0 w 4277995"/>
              <a:gd name="connsiteY0" fmla="*/ 137792 h 1186177"/>
              <a:gd name="connisteX1" fmla="*/ 2363470 w 4277995"/>
              <a:gd name="connsiteY1" fmla="*/ 87627 h 1186177"/>
              <a:gd name="connisteX2" fmla="*/ 4277995 w 4277995"/>
              <a:gd name="connsiteY2" fmla="*/ 1186177 h 118617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4277995" h="1186177">
                <a:moveTo>
                  <a:pt x="0" y="137792"/>
                </a:moveTo>
                <a:cubicBezTo>
                  <a:pt x="434340" y="106042"/>
                  <a:pt x="1508125" y="-121923"/>
                  <a:pt x="2363470" y="87627"/>
                </a:cubicBezTo>
                <a:cubicBezTo>
                  <a:pt x="3218815" y="297177"/>
                  <a:pt x="3942080" y="965197"/>
                  <a:pt x="4277995" y="118617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夹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6675" y="3900805"/>
            <a:ext cx="1439545" cy="1439545"/>
          </a:xfrm>
          <a:prstGeom prst="rect">
            <a:avLst/>
          </a:prstGeom>
        </p:spPr>
      </p:pic>
      <p:pic>
        <p:nvPicPr>
          <p:cNvPr id="14" name="图片 13" descr="夹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20000">
            <a:off x="3844290" y="2835910"/>
            <a:ext cx="1186180" cy="1186180"/>
          </a:xfrm>
          <a:prstGeom prst="rect">
            <a:avLst/>
          </a:prstGeom>
        </p:spPr>
      </p:pic>
      <p:pic>
        <p:nvPicPr>
          <p:cNvPr id="3" name="图片 2" descr="土豆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6995" y="927100"/>
            <a:ext cx="2903220" cy="290322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4844415" y="4350385"/>
            <a:ext cx="2247900" cy="540004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小灯没有亮</a:t>
            </a:r>
          </a:p>
        </p:txBody>
      </p:sp>
      <p:sp>
        <p:nvSpPr>
          <p:cNvPr id="18" name="文本框 17"/>
          <p:cNvSpPr txBox="1"/>
          <p:nvPr/>
        </p:nvSpPr>
        <p:spPr>
          <a:xfrm rot="20880000">
            <a:off x="3278505" y="1981200"/>
            <a:ext cx="5589905" cy="2932353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>
                <a:solidFill>
                  <a:schemeClr val="bg1"/>
                </a:solidFill>
                <a:latin typeface="SimHei" panose="02010609060101010101" charset="-122"/>
                <a:ea typeface="SimHei" panose="02010609060101010101" charset="-122"/>
              </a:rPr>
              <a:t>失败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37865 -0.115463 " pathEditMode="relative" rAng="0" ptsTypes="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-58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53229 -0.055833 " pathEditMode="relative" ptsTypes="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0"/>
          <p:cNvSpPr txBox="1"/>
          <p:nvPr/>
        </p:nvSpPr>
        <p:spPr>
          <a:xfrm>
            <a:off x="1044575" y="353827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400" b="0" dirty="0">
                <a:solidFill>
                  <a:srgbClr val="F39800"/>
                </a:solidFill>
                <a:sym typeface="+mn-ea"/>
              </a:rPr>
              <a:t>对比分析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6945" y="1924050"/>
            <a:ext cx="5303520" cy="2929255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090" y="1514475"/>
            <a:ext cx="4521200" cy="3454400"/>
          </a:xfrm>
          <a:prstGeom prst="rect">
            <a:avLst/>
          </a:prstGeom>
        </p:spPr>
      </p:pic>
      <p:sp>
        <p:nvSpPr>
          <p:cNvPr id="52" name="圆角矩形 51"/>
          <p:cNvSpPr/>
          <p:nvPr/>
        </p:nvSpPr>
        <p:spPr>
          <a:xfrm>
            <a:off x="7992745" y="4968875"/>
            <a:ext cx="2247900" cy="540004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小灯没有亮</a:t>
            </a:r>
          </a:p>
        </p:txBody>
      </p:sp>
      <p:sp>
        <p:nvSpPr>
          <p:cNvPr id="53" name="圆角矩形 52"/>
          <p:cNvSpPr/>
          <p:nvPr/>
        </p:nvSpPr>
        <p:spPr>
          <a:xfrm>
            <a:off x="1745615" y="4968875"/>
            <a:ext cx="2247900" cy="540004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小灯亮了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4770120" y="1163320"/>
            <a:ext cx="2247900" cy="540004"/>
          </a:xfrm>
          <a:prstGeom prst="roundRect">
            <a:avLst/>
          </a:prstGeom>
          <a:solidFill>
            <a:srgbClr val="F398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电池有正负极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3" grpId="0" bldLvl="0" animBg="1"/>
      <p:bldP spid="54" grpId="0" animBg="1"/>
      <p:bldP spid="54" grpId="1" animBg="1"/>
      <p:bldP spid="54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1075055" y="1153160"/>
            <a:ext cx="10114915" cy="4756785"/>
          </a:xfrm>
          <a:prstGeom prst="roundRect">
            <a:avLst/>
          </a:prstGeom>
          <a:solidFill>
            <a:srgbClr val="F398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46793" y="1782445"/>
            <a:ext cx="517080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pPr algn="ctr"/>
            <a:r>
              <a:rPr lang="en-US" altLang="zh-CN" sz="8800" b="1">
                <a:solidFill>
                  <a:schemeClr val="tx1">
                    <a:alpha val="95000"/>
                  </a:schemeClr>
                </a:solidFill>
                <a:effectLst>
                  <a:glow rad="63500">
                    <a:srgbClr val="FFC000">
                      <a:alpha val="3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ROUND </a:t>
            </a:r>
          </a:p>
        </p:txBody>
      </p:sp>
      <p:sp>
        <p:nvSpPr>
          <p:cNvPr id="9" name="标题 20"/>
          <p:cNvSpPr txBox="1"/>
          <p:nvPr/>
        </p:nvSpPr>
        <p:spPr>
          <a:xfrm>
            <a:off x="1006755" y="341127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dirty="0">
                <a:solidFill>
                  <a:srgbClr val="F39800"/>
                </a:solidFill>
                <a:sym typeface="+mn-ea"/>
              </a:rPr>
              <a:t>土豆发电</a:t>
            </a:r>
          </a:p>
        </p:txBody>
      </p:sp>
      <p:sp>
        <p:nvSpPr>
          <p:cNvPr id="23" name="矩形 22"/>
          <p:cNvSpPr/>
          <p:nvPr/>
        </p:nvSpPr>
        <p:spPr>
          <a:xfrm>
            <a:off x="5418455" y="2945765"/>
            <a:ext cx="1428750" cy="2214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pPr algn="ctr"/>
            <a:r>
              <a:rPr lang="en-US" altLang="zh-CN" sz="13800" b="1">
                <a:solidFill>
                  <a:schemeClr val="tx1">
                    <a:alpha val="95000"/>
                  </a:schemeClr>
                </a:solidFill>
                <a:effectLst>
                  <a:glow rad="63500">
                    <a:srgbClr val="FFC000">
                      <a:alpha val="3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1.2" calcmode="lin" valueType="num">
                                      <p:cBhvr override="childStyl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1" grpId="0"/>
      <p:bldP spid="23" grpId="0"/>
      <p:bldP spid="23" grpId="1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noFill/>
        <a:noFill/>
        <a:noFill/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ppt模板新</Template>
  <TotalTime>20</TotalTime>
  <Words>3818</Words>
  <Application>Microsoft Office PowerPoint</Application>
  <PresentationFormat>宽屏</PresentationFormat>
  <Paragraphs>257</Paragraphs>
  <Slides>39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2" baseType="lpstr">
      <vt:lpstr>SimHei</vt:lpstr>
      <vt:lpstr>思源黑体 CN Bold</vt:lpstr>
      <vt:lpstr>思源黑体 CN Regular</vt:lpstr>
      <vt:lpstr>宋体</vt:lpstr>
      <vt:lpstr>微软雅黑</vt:lpstr>
      <vt:lpstr>微软雅黑</vt:lpstr>
      <vt:lpstr>Arial</vt:lpstr>
      <vt:lpstr>Arial Black</vt:lpstr>
      <vt:lpstr>Calibri</vt:lpstr>
      <vt:lpstr>Calibri Light</vt:lpstr>
      <vt:lpstr>Verdana</vt:lpstr>
      <vt:lpstr>Office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火星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声学</dc:title>
  <dc:creator>火星</dc:creator>
  <cp:lastModifiedBy>微软用户</cp:lastModifiedBy>
  <cp:revision>367</cp:revision>
  <dcterms:created xsi:type="dcterms:W3CDTF">2016-11-26T10:10:00Z</dcterms:created>
  <dcterms:modified xsi:type="dcterms:W3CDTF">2019-11-20T06:43:15Z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